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37"/>
  </p:notesMasterIdLst>
  <p:sldIdLst>
    <p:sldId id="256" r:id="rId2"/>
    <p:sldId id="296" r:id="rId3"/>
    <p:sldId id="294" r:id="rId4"/>
    <p:sldId id="344" r:id="rId5"/>
    <p:sldId id="295" r:id="rId6"/>
    <p:sldId id="345" r:id="rId7"/>
    <p:sldId id="315" r:id="rId8"/>
    <p:sldId id="312" r:id="rId9"/>
    <p:sldId id="319" r:id="rId10"/>
    <p:sldId id="316" r:id="rId11"/>
    <p:sldId id="346" r:id="rId12"/>
    <p:sldId id="343" r:id="rId13"/>
    <p:sldId id="334" r:id="rId14"/>
    <p:sldId id="302" r:id="rId15"/>
    <p:sldId id="333" r:id="rId16"/>
    <p:sldId id="304" r:id="rId17"/>
    <p:sldId id="347" r:id="rId18"/>
    <p:sldId id="335" r:id="rId19"/>
    <p:sldId id="337" r:id="rId20"/>
    <p:sldId id="349" r:id="rId21"/>
    <p:sldId id="313" r:id="rId22"/>
    <p:sldId id="350" r:id="rId23"/>
    <p:sldId id="326" r:id="rId24"/>
    <p:sldId id="320" r:id="rId25"/>
    <p:sldId id="332" r:id="rId26"/>
    <p:sldId id="341" r:id="rId27"/>
    <p:sldId id="336" r:id="rId28"/>
    <p:sldId id="338" r:id="rId29"/>
    <p:sldId id="351" r:id="rId30"/>
    <p:sldId id="339" r:id="rId31"/>
    <p:sldId id="353" r:id="rId32"/>
    <p:sldId id="342" r:id="rId33"/>
    <p:sldId id="310" r:id="rId34"/>
    <p:sldId id="311"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04"/>
    <p:restoredTop sz="71487"/>
  </p:normalViewPr>
  <p:slideViewPr>
    <p:cSldViewPr snapToGrid="0" snapToObjects="1">
      <p:cViewPr varScale="1">
        <p:scale>
          <a:sx n="69" d="100"/>
          <a:sy n="69"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B73EF-A206-5345-96C0-76F00E4759BB}" type="datetimeFigureOut">
              <a:rPr lang="en-US" smtClean="0"/>
              <a:t>7/17/20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2DA09-75E4-904F-BC3F-13460C4F8361}" type="slidenum">
              <a:rPr lang="en-US" smtClean="0"/>
              <a:t>‹#›</a:t>
            </a:fld>
            <a:endParaRPr lang="en-US"/>
          </a:p>
        </p:txBody>
      </p:sp>
    </p:spTree>
    <p:extLst>
      <p:ext uri="{BB962C8B-B14F-4D97-AF65-F5344CB8AC3E}">
        <p14:creationId xmlns:p14="http://schemas.microsoft.com/office/powerpoint/2010/main" val="30430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a:t>
            </a:fld>
            <a:endParaRPr lang="en-US"/>
          </a:p>
        </p:txBody>
      </p:sp>
    </p:spTree>
    <p:extLst>
      <p:ext uri="{BB962C8B-B14F-4D97-AF65-F5344CB8AC3E}">
        <p14:creationId xmlns:p14="http://schemas.microsoft.com/office/powerpoint/2010/main" val="116706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padlet.com</a:t>
            </a:r>
            <a:r>
              <a:rPr lang="en-US" dirty="0"/>
              <a:t>/</a:t>
            </a:r>
            <a:r>
              <a:rPr lang="en-US" dirty="0" err="1"/>
              <a:t>youngzielee</a:t>
            </a:r>
            <a:r>
              <a:rPr lang="en-US" dirty="0"/>
              <a:t>/rvtsryz8hgn1cv2m</a:t>
            </a:r>
          </a:p>
        </p:txBody>
      </p:sp>
      <p:sp>
        <p:nvSpPr>
          <p:cNvPr id="4" name="Slide Number Placeholder 3"/>
          <p:cNvSpPr>
            <a:spLocks noGrp="1"/>
          </p:cNvSpPr>
          <p:nvPr>
            <p:ph type="sldNum" sz="quarter" idx="5"/>
          </p:nvPr>
        </p:nvSpPr>
        <p:spPr/>
        <p:txBody>
          <a:bodyPr/>
          <a:lstStyle/>
          <a:p>
            <a:fld id="{3D62DA09-75E4-904F-BC3F-13460C4F8361}" type="slidenum">
              <a:rPr lang="en-US" smtClean="0"/>
              <a:t>14</a:t>
            </a:fld>
            <a:endParaRPr lang="en-US"/>
          </a:p>
        </p:txBody>
      </p:sp>
    </p:spTree>
    <p:extLst>
      <p:ext uri="{BB962C8B-B14F-4D97-AF65-F5344CB8AC3E}">
        <p14:creationId xmlns:p14="http://schemas.microsoft.com/office/powerpoint/2010/main" val="22668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16</a:t>
            </a:fld>
            <a:endParaRPr lang="en-US"/>
          </a:p>
        </p:txBody>
      </p:sp>
    </p:spTree>
    <p:extLst>
      <p:ext uri="{BB962C8B-B14F-4D97-AF65-F5344CB8AC3E}">
        <p14:creationId xmlns:p14="http://schemas.microsoft.com/office/powerpoint/2010/main" val="418402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these one by one…</a:t>
            </a:r>
          </a:p>
        </p:txBody>
      </p:sp>
      <p:sp>
        <p:nvSpPr>
          <p:cNvPr id="4" name="Slide Number Placeholder 3"/>
          <p:cNvSpPr>
            <a:spLocks noGrp="1"/>
          </p:cNvSpPr>
          <p:nvPr>
            <p:ph type="sldNum" sz="quarter" idx="5"/>
          </p:nvPr>
        </p:nvSpPr>
        <p:spPr/>
        <p:txBody>
          <a:bodyPr/>
          <a:lstStyle/>
          <a:p>
            <a:fld id="{3D62DA09-75E4-904F-BC3F-13460C4F8361}" type="slidenum">
              <a:rPr lang="en-US" smtClean="0"/>
              <a:t>17</a:t>
            </a:fld>
            <a:endParaRPr lang="en-US"/>
          </a:p>
        </p:txBody>
      </p:sp>
    </p:spTree>
    <p:extLst>
      <p:ext uri="{BB962C8B-B14F-4D97-AF65-F5344CB8AC3E}">
        <p14:creationId xmlns:p14="http://schemas.microsoft.com/office/powerpoint/2010/main" val="127528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3D62DA09-75E4-904F-BC3F-13460C4F8361}" type="slidenum">
              <a:rPr lang="en-US" smtClean="0"/>
              <a:t>18</a:t>
            </a:fld>
            <a:endParaRPr lang="en-US"/>
          </a:p>
        </p:txBody>
      </p:sp>
    </p:spTree>
    <p:extLst>
      <p:ext uri="{BB962C8B-B14F-4D97-AF65-F5344CB8AC3E}">
        <p14:creationId xmlns:p14="http://schemas.microsoft.com/office/powerpoint/2010/main" val="348450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21</a:t>
            </a:fld>
            <a:endParaRPr lang="en-US"/>
          </a:p>
        </p:txBody>
      </p:sp>
    </p:spTree>
    <p:extLst>
      <p:ext uri="{BB962C8B-B14F-4D97-AF65-F5344CB8AC3E}">
        <p14:creationId xmlns:p14="http://schemas.microsoft.com/office/powerpoint/2010/main" val="243344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Descartes’ thought that non-human animals are like zombies and that their behavior is wholly explicable with physical mechanics of their body.</a:t>
            </a: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23</a:t>
            </a:fld>
            <a:endParaRPr lang="en-US"/>
          </a:p>
        </p:txBody>
      </p:sp>
    </p:spTree>
    <p:extLst>
      <p:ext uri="{BB962C8B-B14F-4D97-AF65-F5344CB8AC3E}">
        <p14:creationId xmlns:p14="http://schemas.microsoft.com/office/powerpoint/2010/main" val="162834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24</a:t>
            </a:fld>
            <a:endParaRPr lang="en-US"/>
          </a:p>
        </p:txBody>
      </p:sp>
    </p:spTree>
    <p:extLst>
      <p:ext uri="{BB962C8B-B14F-4D97-AF65-F5344CB8AC3E}">
        <p14:creationId xmlns:p14="http://schemas.microsoft.com/office/powerpoint/2010/main" val="288149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assumption!!</a:t>
            </a:r>
          </a:p>
        </p:txBody>
      </p:sp>
      <p:sp>
        <p:nvSpPr>
          <p:cNvPr id="4" name="Slide Number Placeholder 3"/>
          <p:cNvSpPr>
            <a:spLocks noGrp="1"/>
          </p:cNvSpPr>
          <p:nvPr>
            <p:ph type="sldNum" sz="quarter" idx="5"/>
          </p:nvPr>
        </p:nvSpPr>
        <p:spPr/>
        <p:txBody>
          <a:bodyPr/>
          <a:lstStyle/>
          <a:p>
            <a:fld id="{3D62DA09-75E4-904F-BC3F-13460C4F8361}" type="slidenum">
              <a:rPr lang="en-US" smtClean="0"/>
              <a:t>26</a:t>
            </a:fld>
            <a:endParaRPr lang="en-US"/>
          </a:p>
        </p:txBody>
      </p:sp>
    </p:spTree>
    <p:extLst>
      <p:ext uri="{BB962C8B-B14F-4D97-AF65-F5344CB8AC3E}">
        <p14:creationId xmlns:p14="http://schemas.microsoft.com/office/powerpoint/2010/main" val="2616113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quite get to this.</a:t>
            </a:r>
          </a:p>
        </p:txBody>
      </p:sp>
      <p:sp>
        <p:nvSpPr>
          <p:cNvPr id="4" name="Slide Number Placeholder 3"/>
          <p:cNvSpPr>
            <a:spLocks noGrp="1"/>
          </p:cNvSpPr>
          <p:nvPr>
            <p:ph type="sldNum" sz="quarter" idx="5"/>
          </p:nvPr>
        </p:nvSpPr>
        <p:spPr/>
        <p:txBody>
          <a:bodyPr/>
          <a:lstStyle/>
          <a:p>
            <a:fld id="{3D62DA09-75E4-904F-BC3F-13460C4F8361}" type="slidenum">
              <a:rPr lang="en-US" smtClean="0"/>
              <a:t>29</a:t>
            </a:fld>
            <a:endParaRPr lang="en-US"/>
          </a:p>
        </p:txBody>
      </p:sp>
    </p:spTree>
    <p:extLst>
      <p:ext uri="{BB962C8B-B14F-4D97-AF65-F5344CB8AC3E}">
        <p14:creationId xmlns:p14="http://schemas.microsoft.com/office/powerpoint/2010/main" val="428132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this</a:t>
            </a:r>
          </a:p>
        </p:txBody>
      </p:sp>
      <p:sp>
        <p:nvSpPr>
          <p:cNvPr id="4" name="Slide Number Placeholder 3"/>
          <p:cNvSpPr>
            <a:spLocks noGrp="1"/>
          </p:cNvSpPr>
          <p:nvPr>
            <p:ph type="sldNum" sz="quarter" idx="5"/>
          </p:nvPr>
        </p:nvSpPr>
        <p:spPr/>
        <p:txBody>
          <a:bodyPr/>
          <a:lstStyle/>
          <a:p>
            <a:fld id="{3D62DA09-75E4-904F-BC3F-13460C4F8361}" type="slidenum">
              <a:rPr lang="en-US" smtClean="0"/>
              <a:t>30</a:t>
            </a:fld>
            <a:endParaRPr lang="en-US"/>
          </a:p>
        </p:txBody>
      </p:sp>
    </p:spTree>
    <p:extLst>
      <p:ext uri="{BB962C8B-B14F-4D97-AF65-F5344CB8AC3E}">
        <p14:creationId xmlns:p14="http://schemas.microsoft.com/office/powerpoint/2010/main" val="38754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a:t>
            </a:fld>
            <a:endParaRPr lang="en-US"/>
          </a:p>
        </p:txBody>
      </p:sp>
    </p:spTree>
    <p:extLst>
      <p:ext uri="{BB962C8B-B14F-4D97-AF65-F5344CB8AC3E}">
        <p14:creationId xmlns:p14="http://schemas.microsoft.com/office/powerpoint/2010/main" val="47720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Didn’t quite get to this, mention in email</a:t>
            </a:r>
          </a:p>
        </p:txBody>
      </p:sp>
      <p:sp>
        <p:nvSpPr>
          <p:cNvPr id="4" name="Slide Number Placeholder 3"/>
          <p:cNvSpPr>
            <a:spLocks noGrp="1"/>
          </p:cNvSpPr>
          <p:nvPr>
            <p:ph type="sldNum" sz="quarter" idx="5"/>
          </p:nvPr>
        </p:nvSpPr>
        <p:spPr/>
        <p:txBody>
          <a:bodyPr/>
          <a:lstStyle/>
          <a:p>
            <a:fld id="{3D62DA09-75E4-904F-BC3F-13460C4F8361}" type="slidenum">
              <a:rPr lang="en-US" smtClean="0"/>
              <a:t>31</a:t>
            </a:fld>
            <a:endParaRPr lang="en-US"/>
          </a:p>
        </p:txBody>
      </p:sp>
    </p:spTree>
    <p:extLst>
      <p:ext uri="{BB962C8B-B14F-4D97-AF65-F5344CB8AC3E}">
        <p14:creationId xmlns:p14="http://schemas.microsoft.com/office/powerpoint/2010/main" val="146032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Starting here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of the behaviors that scientists have decided to look into, in particular, i.e. chosen as an effective/most showing/transparent (?) window on consciousness are those states that seem to clearly display an absence of consciousness compared to normal everyday conscious states: e.g. Sleep vs. awake, coma vs. awake, aware vs. unaware (conscious vs. subconscious processing)</a:t>
            </a:r>
          </a:p>
        </p:txBody>
      </p:sp>
      <p:sp>
        <p:nvSpPr>
          <p:cNvPr id="4" name="Slide Number Placeholder 3"/>
          <p:cNvSpPr>
            <a:spLocks noGrp="1"/>
          </p:cNvSpPr>
          <p:nvPr>
            <p:ph type="sldNum" sz="quarter" idx="5"/>
          </p:nvPr>
        </p:nvSpPr>
        <p:spPr/>
        <p:txBody>
          <a:bodyPr/>
          <a:lstStyle/>
          <a:p>
            <a:fld id="{3D62DA09-75E4-904F-BC3F-13460C4F8361}" type="slidenum">
              <a:rPr lang="en-US" smtClean="0"/>
              <a:t>32</a:t>
            </a:fld>
            <a:endParaRPr lang="en-US"/>
          </a:p>
        </p:txBody>
      </p:sp>
    </p:spTree>
    <p:extLst>
      <p:ext uri="{BB962C8B-B14F-4D97-AF65-F5344CB8AC3E}">
        <p14:creationId xmlns:p14="http://schemas.microsoft.com/office/powerpoint/2010/main" val="262204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stimulation studies: </a:t>
            </a:r>
            <a:r>
              <a:rPr lang="en-US" sz="1200" kern="1200" dirty="0">
                <a:solidFill>
                  <a:schemeClr val="tx1"/>
                </a:solidFill>
                <a:effectLst/>
                <a:latin typeface="+mn-lt"/>
                <a:ea typeface="+mn-ea"/>
                <a:cs typeface="+mn-cs"/>
              </a:rPr>
              <a:t>immediate effects provide strong evidence for a given structure being causally</a:t>
            </a:r>
          </a:p>
          <a:p>
            <a:r>
              <a:rPr lang="en-US" sz="1200" kern="1200" dirty="0">
                <a:solidFill>
                  <a:schemeClr val="tx1"/>
                </a:solidFill>
                <a:effectLst/>
                <a:latin typeface="+mn-lt"/>
                <a:ea typeface="+mn-ea"/>
                <a:cs typeface="+mn-cs"/>
              </a:rPr>
              <a:t>involved; may induce large networks recruitment (with typically effects that are less site-specific) in some cases</a:t>
            </a:r>
          </a:p>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33</a:t>
            </a:fld>
            <a:endParaRPr lang="en-US"/>
          </a:p>
        </p:txBody>
      </p:sp>
    </p:spTree>
    <p:extLst>
      <p:ext uri="{BB962C8B-B14F-4D97-AF65-F5344CB8AC3E}">
        <p14:creationId xmlns:p14="http://schemas.microsoft.com/office/powerpoint/2010/main" val="106755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62DA09-75E4-904F-BC3F-13460C4F8361}" type="slidenum">
              <a:rPr lang="en-US" smtClean="0"/>
              <a:t>3</a:t>
            </a:fld>
            <a:endParaRPr lang="en-US"/>
          </a:p>
        </p:txBody>
      </p:sp>
    </p:spTree>
    <p:extLst>
      <p:ext uri="{BB962C8B-B14F-4D97-AF65-F5344CB8AC3E}">
        <p14:creationId xmlns:p14="http://schemas.microsoft.com/office/powerpoint/2010/main" val="318277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4</a:t>
            </a:fld>
            <a:endParaRPr lang="en-US"/>
          </a:p>
        </p:txBody>
      </p:sp>
    </p:spTree>
    <p:extLst>
      <p:ext uri="{BB962C8B-B14F-4D97-AF65-F5344CB8AC3E}">
        <p14:creationId xmlns:p14="http://schemas.microsoft.com/office/powerpoint/2010/main" val="84887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two lines of research in generic consciousness:</a:t>
            </a:r>
          </a:p>
          <a:p>
            <a:r>
              <a:rPr lang="en-US" sz="1200" kern="1200" dirty="0">
                <a:solidFill>
                  <a:schemeClr val="tx1"/>
                </a:solidFill>
                <a:effectLst/>
                <a:latin typeface="+mn-lt"/>
                <a:ea typeface="+mn-ea"/>
                <a:cs typeface="+mn-cs"/>
              </a:rPr>
              <a:t>Generic consciousness is an all-or-nothing characteristic that an organism can have. This is what we want to evaluate in order to decide how to treat the organism. But this can also be applied to individual mental states.</a:t>
            </a:r>
          </a:p>
          <a:p>
            <a:r>
              <a:rPr lang="en-US" sz="1200" kern="1200" dirty="0">
                <a:solidFill>
                  <a:schemeClr val="tx1"/>
                </a:solidFill>
                <a:effectLst/>
                <a:latin typeface="+mn-lt"/>
                <a:ea typeface="+mn-ea"/>
                <a:cs typeface="+mn-cs"/>
              </a:rPr>
              <a:t>The question regarding generic consciousness is, what conditions of the nervous system are necessary to make a mental state conscious?</a:t>
            </a:r>
          </a:p>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8</a:t>
            </a:fld>
            <a:endParaRPr lang="en-US"/>
          </a:p>
        </p:txBody>
      </p:sp>
    </p:spTree>
    <p:extLst>
      <p:ext uri="{BB962C8B-B14F-4D97-AF65-F5344CB8AC3E}">
        <p14:creationId xmlns:p14="http://schemas.microsoft.com/office/powerpoint/2010/main" val="20971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linked song is rather painful to listen, but the lyrics are fun and it’s performed by a famous philosopher at a consciousness conference.</a:t>
            </a:r>
          </a:p>
        </p:txBody>
      </p:sp>
      <p:sp>
        <p:nvSpPr>
          <p:cNvPr id="4" name="Slide Number Placeholder 3"/>
          <p:cNvSpPr>
            <a:spLocks noGrp="1"/>
          </p:cNvSpPr>
          <p:nvPr>
            <p:ph type="sldNum" sz="quarter" idx="5"/>
          </p:nvPr>
        </p:nvSpPr>
        <p:spPr/>
        <p:txBody>
          <a:bodyPr/>
          <a:lstStyle/>
          <a:p>
            <a:fld id="{3D62DA09-75E4-904F-BC3F-13460C4F8361}" type="slidenum">
              <a:rPr lang="en-US" smtClean="0"/>
              <a:t>9</a:t>
            </a:fld>
            <a:endParaRPr lang="en-US"/>
          </a:p>
        </p:txBody>
      </p:sp>
    </p:spTree>
    <p:extLst>
      <p:ext uri="{BB962C8B-B14F-4D97-AF65-F5344CB8AC3E}">
        <p14:creationId xmlns:p14="http://schemas.microsoft.com/office/powerpoint/2010/main" val="116166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 brief video of the man who experiences complete blindness because his visual cortex in both hemispheres has been damaged. The researchers (including Dr. </a:t>
            </a:r>
            <a:r>
              <a:rPr lang="en-US" sz="1200" b="0" i="0" kern="1200" dirty="0" err="1">
                <a:solidFill>
                  <a:schemeClr val="tx1"/>
                </a:solidFill>
                <a:effectLst/>
                <a:latin typeface="+mn-lt"/>
                <a:ea typeface="+mn-ea"/>
                <a:cs typeface="+mn-cs"/>
              </a:rPr>
              <a:t>Weiskrantz</a:t>
            </a:r>
            <a:r>
              <a:rPr lang="en-US" sz="1200" b="0" i="0" kern="1200" dirty="0">
                <a:solidFill>
                  <a:schemeClr val="tx1"/>
                </a:solidFill>
                <a:effectLst/>
                <a:latin typeface="+mn-lt"/>
                <a:ea typeface="+mn-ea"/>
                <a:cs typeface="+mn-cs"/>
              </a:rPr>
              <a:t>, mentioned above) set up an obstacle course for the man (whose face is blurred to protect his privacy). Watch how well he moves through the objects without help. The man behind him is just there as a safety precaution.</a:t>
            </a: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10</a:t>
            </a:fld>
            <a:endParaRPr lang="en-US"/>
          </a:p>
        </p:txBody>
      </p:sp>
    </p:spTree>
    <p:extLst>
      <p:ext uri="{BB962C8B-B14F-4D97-AF65-F5344CB8AC3E}">
        <p14:creationId xmlns:p14="http://schemas.microsoft.com/office/powerpoint/2010/main" val="122614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difference between these two states = phenomenal consciousness!</a:t>
            </a:r>
          </a:p>
        </p:txBody>
      </p:sp>
      <p:sp>
        <p:nvSpPr>
          <p:cNvPr id="4" name="Slide Number Placeholder 3"/>
          <p:cNvSpPr>
            <a:spLocks noGrp="1"/>
          </p:cNvSpPr>
          <p:nvPr>
            <p:ph type="sldNum" sz="quarter" idx="5"/>
          </p:nvPr>
        </p:nvSpPr>
        <p:spPr/>
        <p:txBody>
          <a:bodyPr/>
          <a:lstStyle/>
          <a:p>
            <a:fld id="{3D62DA09-75E4-904F-BC3F-13460C4F8361}" type="slidenum">
              <a:rPr lang="en-US" smtClean="0"/>
              <a:t>11</a:t>
            </a:fld>
            <a:endParaRPr lang="en-US"/>
          </a:p>
        </p:txBody>
      </p:sp>
    </p:spTree>
    <p:extLst>
      <p:ext uri="{BB962C8B-B14F-4D97-AF65-F5344CB8AC3E}">
        <p14:creationId xmlns:p14="http://schemas.microsoft.com/office/powerpoint/2010/main" val="72530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I guess the main question to ask in finding consciousness empirically, is to question, Where is the mind? I assume that we all agree to some level that it is in the brain somewhere, maybe, or at least that the brain affects it somehow, because I named the title of this course “Neuroscience of consciousness” and you all bought into it and came here. Apparently our ancestors way back in 8000BCE had that suspicion too, that the mind resides in the brain/head.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it mean for the mind to reside/be located in the brain? </a:t>
            </a:r>
          </a:p>
        </p:txBody>
      </p:sp>
      <p:sp>
        <p:nvSpPr>
          <p:cNvPr id="4" name="Slide Number Placeholder 3"/>
          <p:cNvSpPr>
            <a:spLocks noGrp="1"/>
          </p:cNvSpPr>
          <p:nvPr>
            <p:ph type="sldNum" sz="quarter" idx="5"/>
          </p:nvPr>
        </p:nvSpPr>
        <p:spPr/>
        <p:txBody>
          <a:bodyPr/>
          <a:lstStyle/>
          <a:p>
            <a:fld id="{3D62DA09-75E4-904F-BC3F-13460C4F8361}" type="slidenum">
              <a:rPr lang="en-US" smtClean="0"/>
              <a:t>13</a:t>
            </a:fld>
            <a:endParaRPr lang="en-US"/>
          </a:p>
        </p:txBody>
      </p:sp>
    </p:spTree>
    <p:extLst>
      <p:ext uri="{BB962C8B-B14F-4D97-AF65-F5344CB8AC3E}">
        <p14:creationId xmlns:p14="http://schemas.microsoft.com/office/powerpoint/2010/main" val="22738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188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554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012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2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52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31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160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488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4831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3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7/17/20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90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7/17/20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2984779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8" r:id="rId6"/>
    <p:sldLayoutId id="2147483713" r:id="rId7"/>
    <p:sldLayoutId id="2147483714" r:id="rId8"/>
    <p:sldLayoutId id="2147483715" r:id="rId9"/>
    <p:sldLayoutId id="2147483717" r:id="rId10"/>
    <p:sldLayoutId id="214748371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00777&amp;picture=chalkboard-or-blackboard"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ACkxe_5Ubq8?feature=oembed" TargetMode="External"/><Relationship Id="rId5" Type="http://schemas.openxmlformats.org/officeDocument/2006/relationships/image" Target="../media/image6.tif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adlet.com/youngzielee/xa3bcb64ap20cgs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yS4VFh3xO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49D6CD-912C-4247-93B9-D64D4BD60DFF}"/>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0" y="0"/>
            <a:ext cx="12188952" cy="6857990"/>
          </a:xfrm>
          <a:prstGeom prst="rect">
            <a:avLst/>
          </a:prstGeom>
        </p:spPr>
      </p:pic>
      <p:sp>
        <p:nvSpPr>
          <p:cNvPr id="2" name="Title 1">
            <a:extLst>
              <a:ext uri="{FF2B5EF4-FFF2-40B4-BE49-F238E27FC236}">
                <a16:creationId xmlns:a16="http://schemas.microsoft.com/office/drawing/2014/main" id="{3E5C88B9-B732-D146-96ED-1FFE95ED32C6}"/>
              </a:ext>
            </a:extLst>
          </p:cNvPr>
          <p:cNvSpPr>
            <a:spLocks noGrp="1"/>
          </p:cNvSpPr>
          <p:nvPr>
            <p:ph type="ctrTitle"/>
          </p:nvPr>
        </p:nvSpPr>
        <p:spPr>
          <a:xfrm>
            <a:off x="1178814" y="1603264"/>
            <a:ext cx="9831324" cy="3063240"/>
          </a:xfrm>
        </p:spPr>
        <p:txBody>
          <a:bodyPr>
            <a:noAutofit/>
          </a:bodyPr>
          <a:lstStyle/>
          <a:p>
            <a:pPr algn="ctr"/>
            <a:r>
              <a:rPr lang="en-US" sz="4400" dirty="0"/>
              <a:t>Searching for Minds, Empirically: </a:t>
            </a:r>
            <a:br>
              <a:rPr lang="en-US" sz="4400" dirty="0"/>
            </a:br>
            <a:r>
              <a:rPr lang="en-US" sz="5400" dirty="0">
                <a:latin typeface="+mn-lt"/>
              </a:rPr>
              <a:t>Introduction to Neuroscience of Consciousness</a:t>
            </a:r>
            <a:br>
              <a:rPr lang="en-US" sz="4400" dirty="0"/>
            </a:br>
            <a:endParaRPr lang="en-US" sz="4400" dirty="0"/>
          </a:p>
        </p:txBody>
      </p:sp>
      <p:sp>
        <p:nvSpPr>
          <p:cNvPr id="3" name="Subtitle 2">
            <a:extLst>
              <a:ext uri="{FF2B5EF4-FFF2-40B4-BE49-F238E27FC236}">
                <a16:creationId xmlns:a16="http://schemas.microsoft.com/office/drawing/2014/main" id="{E94D230A-2E70-BB46-AEB8-4038DA637F3A}"/>
              </a:ext>
            </a:extLst>
          </p:cNvPr>
          <p:cNvSpPr>
            <a:spLocks noGrp="1"/>
          </p:cNvSpPr>
          <p:nvPr>
            <p:ph type="subTitle" idx="1"/>
          </p:nvPr>
        </p:nvSpPr>
        <p:spPr>
          <a:xfrm>
            <a:off x="1522476" y="4886152"/>
            <a:ext cx="9144000" cy="1225296"/>
          </a:xfrm>
        </p:spPr>
        <p:txBody>
          <a:bodyPr>
            <a:normAutofit fontScale="85000" lnSpcReduction="20000"/>
          </a:bodyPr>
          <a:lstStyle/>
          <a:p>
            <a:pPr algn="ctr"/>
            <a:r>
              <a:rPr lang="en-US" sz="4000" dirty="0"/>
              <a:t>HSSP 2020 class S14132</a:t>
            </a:r>
          </a:p>
          <a:p>
            <a:pPr algn="ctr"/>
            <a:r>
              <a:rPr lang="en-US" sz="4000" dirty="0"/>
              <a:t>Week 2 07.18.2020</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726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FF0-3171-DC47-93DA-CF220DEEF7AC}"/>
              </a:ext>
            </a:extLst>
          </p:cNvPr>
          <p:cNvSpPr>
            <a:spLocks noGrp="1"/>
          </p:cNvSpPr>
          <p:nvPr>
            <p:ph type="title"/>
          </p:nvPr>
        </p:nvSpPr>
        <p:spPr/>
        <p:txBody>
          <a:bodyPr>
            <a:normAutofit fontScale="90000"/>
          </a:bodyPr>
          <a:lstStyle/>
          <a:p>
            <a:r>
              <a:rPr lang="en-US" dirty="0"/>
              <a:t>Phenomenal vs. Access Consciousness</a:t>
            </a:r>
          </a:p>
        </p:txBody>
      </p:sp>
      <p:pic>
        <p:nvPicPr>
          <p:cNvPr id="4" name="Online Media 3" descr="TN Blindsight">
            <a:hlinkClick r:id="" action="ppaction://media"/>
            <a:extLst>
              <a:ext uri="{FF2B5EF4-FFF2-40B4-BE49-F238E27FC236}">
                <a16:creationId xmlns:a16="http://schemas.microsoft.com/office/drawing/2014/main" id="{E87BFCC1-80D9-5E4F-A50B-320602BC50DC}"/>
              </a:ext>
            </a:extLst>
          </p:cNvPr>
          <p:cNvPicPr>
            <a:picLocks noGrp="1" noRot="1" noChangeAspect="1"/>
          </p:cNvPicPr>
          <p:nvPr>
            <p:ph idx="1"/>
            <a:videoFile r:link="rId1"/>
          </p:nvPr>
        </p:nvPicPr>
        <p:blipFill>
          <a:blip r:embed="rId4"/>
          <a:stretch>
            <a:fillRect/>
          </a:stretch>
        </p:blipFill>
        <p:spPr>
          <a:xfrm>
            <a:off x="838200" y="2038541"/>
            <a:ext cx="5675313" cy="4252912"/>
          </a:xfrm>
          <a:prstGeom prst="rect">
            <a:avLst/>
          </a:prstGeom>
        </p:spPr>
      </p:pic>
      <p:pic>
        <p:nvPicPr>
          <p:cNvPr id="3" name="Picture 2">
            <a:extLst>
              <a:ext uri="{FF2B5EF4-FFF2-40B4-BE49-F238E27FC236}">
                <a16:creationId xmlns:a16="http://schemas.microsoft.com/office/drawing/2014/main" id="{A850FCAD-1BBC-5B4F-9E4E-5B20A9FDDC82}"/>
              </a:ext>
            </a:extLst>
          </p:cNvPr>
          <p:cNvPicPr>
            <a:picLocks noChangeAspect="1"/>
          </p:cNvPicPr>
          <p:nvPr/>
        </p:nvPicPr>
        <p:blipFill>
          <a:blip r:embed="rId5"/>
          <a:stretch>
            <a:fillRect/>
          </a:stretch>
        </p:blipFill>
        <p:spPr>
          <a:xfrm>
            <a:off x="6891527" y="2120296"/>
            <a:ext cx="4295443" cy="2744311"/>
          </a:xfrm>
          <a:prstGeom prst="rect">
            <a:avLst/>
          </a:prstGeom>
        </p:spPr>
      </p:pic>
    </p:spTree>
    <p:extLst>
      <p:ext uri="{BB962C8B-B14F-4D97-AF65-F5344CB8AC3E}">
        <p14:creationId xmlns:p14="http://schemas.microsoft.com/office/powerpoint/2010/main" val="42166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29B8F-092C-FA45-924D-56E7C9446A8D}"/>
              </a:ext>
            </a:extLst>
          </p:cNvPr>
          <p:cNvSpPr>
            <a:spLocks noGrp="1"/>
          </p:cNvSpPr>
          <p:nvPr>
            <p:ph idx="1"/>
          </p:nvPr>
        </p:nvSpPr>
        <p:spPr>
          <a:xfrm>
            <a:off x="686577" y="1843088"/>
            <a:ext cx="11123645" cy="4251960"/>
          </a:xfrm>
        </p:spPr>
        <p:txBody>
          <a:bodyPr>
            <a:normAutofit/>
          </a:bodyPr>
          <a:lstStyle/>
          <a:p>
            <a:pPr marL="0" indent="0">
              <a:buNone/>
            </a:pPr>
            <a:endParaRPr lang="en-US" sz="4000" dirty="0"/>
          </a:p>
          <a:p>
            <a:pPr marL="0" indent="0">
              <a:buNone/>
            </a:pPr>
            <a:r>
              <a:rPr lang="en-US" sz="4000" dirty="0"/>
              <a:t>  wakeful state vs. (dreamless) sleep     ---    consciously aware vs. unconscious thinking </a:t>
            </a:r>
          </a:p>
        </p:txBody>
      </p:sp>
      <p:sp>
        <p:nvSpPr>
          <p:cNvPr id="4" name="Title 1">
            <a:extLst>
              <a:ext uri="{FF2B5EF4-FFF2-40B4-BE49-F238E27FC236}">
                <a16:creationId xmlns:a16="http://schemas.microsoft.com/office/drawing/2014/main" id="{47586B28-5B31-CE46-AB10-2DA92BB645C4}"/>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t>Phenomenal vs. Access Consciousness</a:t>
            </a:r>
            <a:endParaRPr lang="en-US" dirty="0"/>
          </a:p>
        </p:txBody>
      </p:sp>
    </p:spTree>
    <p:extLst>
      <p:ext uri="{BB962C8B-B14F-4D97-AF65-F5344CB8AC3E}">
        <p14:creationId xmlns:p14="http://schemas.microsoft.com/office/powerpoint/2010/main" val="37942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8963-AD7B-A149-BA74-932AAD7B4C5A}"/>
              </a:ext>
            </a:extLst>
          </p:cNvPr>
          <p:cNvSpPr>
            <a:spLocks noGrp="1"/>
          </p:cNvSpPr>
          <p:nvPr>
            <p:ph type="title"/>
          </p:nvPr>
        </p:nvSpPr>
        <p:spPr/>
        <p:txBody>
          <a:bodyPr/>
          <a:lstStyle/>
          <a:p>
            <a:r>
              <a:rPr lang="en-US" dirty="0"/>
              <a:t>The empirical question</a:t>
            </a:r>
          </a:p>
        </p:txBody>
      </p:sp>
      <p:sp>
        <p:nvSpPr>
          <p:cNvPr id="3" name="Content Placeholder 2">
            <a:extLst>
              <a:ext uri="{FF2B5EF4-FFF2-40B4-BE49-F238E27FC236}">
                <a16:creationId xmlns:a16="http://schemas.microsoft.com/office/drawing/2014/main" id="{87433398-597C-4B44-B4D7-95DB0AC234A1}"/>
              </a:ext>
            </a:extLst>
          </p:cNvPr>
          <p:cNvSpPr>
            <a:spLocks noGrp="1"/>
          </p:cNvSpPr>
          <p:nvPr>
            <p:ph idx="1"/>
          </p:nvPr>
        </p:nvSpPr>
        <p:spPr/>
        <p:txBody>
          <a:bodyPr>
            <a:normAutofit/>
          </a:bodyPr>
          <a:lstStyle/>
          <a:p>
            <a:pPr marL="0" indent="0">
              <a:buNone/>
            </a:pPr>
            <a:endParaRPr lang="en-US" sz="4400" dirty="0"/>
          </a:p>
          <a:p>
            <a:pPr marL="0" indent="0">
              <a:buNone/>
            </a:pPr>
            <a:r>
              <a:rPr lang="en-US" sz="4400" dirty="0"/>
              <a:t>What conditions are necessary to have this—to make a mental state conscious?</a:t>
            </a:r>
          </a:p>
        </p:txBody>
      </p:sp>
    </p:spTree>
    <p:extLst>
      <p:ext uri="{BB962C8B-B14F-4D97-AF65-F5344CB8AC3E}">
        <p14:creationId xmlns:p14="http://schemas.microsoft.com/office/powerpoint/2010/main" val="351677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DE08-05DD-614D-9806-7A0BA2F06A34}"/>
              </a:ext>
            </a:extLst>
          </p:cNvPr>
          <p:cNvSpPr>
            <a:spLocks noGrp="1"/>
          </p:cNvSpPr>
          <p:nvPr>
            <p:ph type="title"/>
          </p:nvPr>
        </p:nvSpPr>
        <p:spPr/>
        <p:txBody>
          <a:bodyPr/>
          <a:lstStyle/>
          <a:p>
            <a:r>
              <a:rPr lang="en-US" dirty="0"/>
              <a:t>What is needed for consciousness?</a:t>
            </a:r>
          </a:p>
        </p:txBody>
      </p:sp>
      <p:sp>
        <p:nvSpPr>
          <p:cNvPr id="3" name="Content Placeholder 2">
            <a:extLst>
              <a:ext uri="{FF2B5EF4-FFF2-40B4-BE49-F238E27FC236}">
                <a16:creationId xmlns:a16="http://schemas.microsoft.com/office/drawing/2014/main" id="{88ADCF0F-B02F-E44D-B7A1-B049646A1FEF}"/>
              </a:ext>
            </a:extLst>
          </p:cNvPr>
          <p:cNvSpPr>
            <a:spLocks noGrp="1"/>
          </p:cNvSpPr>
          <p:nvPr>
            <p:ph idx="1"/>
          </p:nvPr>
        </p:nvSpPr>
        <p:spPr/>
        <p:txBody>
          <a:bodyPr>
            <a:noAutofit/>
          </a:bodyPr>
          <a:lstStyle/>
          <a:p>
            <a:pPr marL="0" indent="0">
              <a:buNone/>
            </a:pPr>
            <a:r>
              <a:rPr lang="en-US" sz="3600" dirty="0"/>
              <a:t>The first prerequisite for the existence of consciousness in a being: the existence of a mind!</a:t>
            </a:r>
            <a:endParaRPr lang="en-US" sz="3600" dirty="0">
              <a:sym typeface="Wingdings" pitchFamily="2" charset="2"/>
            </a:endParaRPr>
          </a:p>
          <a:p>
            <a:pPr>
              <a:buFont typeface="Wingdings" pitchFamily="2" charset="2"/>
              <a:buChar char="à"/>
            </a:pPr>
            <a:r>
              <a:rPr lang="en-US" sz="3600" dirty="0">
                <a:sym typeface="Wingdings" pitchFamily="2" charset="2"/>
              </a:rPr>
              <a:t>perhaps some neural property. (Because we think mind is in the brain)</a:t>
            </a:r>
          </a:p>
          <a:p>
            <a:pPr marL="0" indent="0">
              <a:buNone/>
            </a:pPr>
            <a:endParaRPr lang="en-US" sz="3600" dirty="0">
              <a:sym typeface="Wingdings" pitchFamily="2" charset="2"/>
            </a:endParaRPr>
          </a:p>
          <a:p>
            <a:pPr>
              <a:buFont typeface="Wingdings" pitchFamily="2" charset="2"/>
              <a:buChar char="à"/>
            </a:pPr>
            <a:endParaRPr lang="en-US" sz="3600" dirty="0"/>
          </a:p>
          <a:p>
            <a:pPr>
              <a:buFont typeface="Wingdings" pitchFamily="2" charset="2"/>
              <a:buChar char="à"/>
            </a:pPr>
            <a:endParaRPr lang="en-US" sz="3600" dirty="0"/>
          </a:p>
          <a:p>
            <a:pPr marL="0" indent="0">
              <a:buNone/>
            </a:pPr>
            <a:r>
              <a:rPr lang="en-US" sz="3600" dirty="0">
                <a:sym typeface="Wingdings" pitchFamily="2" charset="2"/>
              </a:rPr>
              <a:t> What does it mean for the mind to reside in the brain (body)?</a:t>
            </a:r>
            <a:endParaRPr lang="en-US" sz="3600" dirty="0"/>
          </a:p>
        </p:txBody>
      </p:sp>
      <p:pic>
        <p:nvPicPr>
          <p:cNvPr id="5" name="Picture 4">
            <a:extLst>
              <a:ext uri="{FF2B5EF4-FFF2-40B4-BE49-F238E27FC236}">
                <a16:creationId xmlns:a16="http://schemas.microsoft.com/office/drawing/2014/main" id="{EE823187-1555-5B43-9B7D-F6C4C85D0546}"/>
              </a:ext>
            </a:extLst>
          </p:cNvPr>
          <p:cNvPicPr>
            <a:picLocks noChangeAspect="1"/>
          </p:cNvPicPr>
          <p:nvPr/>
        </p:nvPicPr>
        <p:blipFill rotWithShape="1">
          <a:blip r:embed="rId3"/>
          <a:srcRect l="68459" t="34893" b="7962"/>
          <a:stretch/>
        </p:blipFill>
        <p:spPr>
          <a:xfrm>
            <a:off x="9015632" y="3152117"/>
            <a:ext cx="2779370" cy="2832811"/>
          </a:xfrm>
          <a:prstGeom prst="rect">
            <a:avLst/>
          </a:prstGeom>
        </p:spPr>
      </p:pic>
      <p:pic>
        <p:nvPicPr>
          <p:cNvPr id="6" name="Picture 5">
            <a:extLst>
              <a:ext uri="{FF2B5EF4-FFF2-40B4-BE49-F238E27FC236}">
                <a16:creationId xmlns:a16="http://schemas.microsoft.com/office/drawing/2014/main" id="{D11B046D-99F4-CA46-8CAB-7DC138512EBD}"/>
              </a:ext>
            </a:extLst>
          </p:cNvPr>
          <p:cNvPicPr>
            <a:picLocks noChangeAspect="1"/>
          </p:cNvPicPr>
          <p:nvPr/>
        </p:nvPicPr>
        <p:blipFill rotWithShape="1">
          <a:blip r:embed="rId3"/>
          <a:srcRect l="11671" t="53889" r="62155" b="8096"/>
          <a:stretch/>
        </p:blipFill>
        <p:spPr>
          <a:xfrm>
            <a:off x="2468552" y="3429000"/>
            <a:ext cx="2862092" cy="2338539"/>
          </a:xfrm>
          <a:prstGeom prst="rect">
            <a:avLst/>
          </a:prstGeom>
        </p:spPr>
      </p:pic>
      <p:pic>
        <p:nvPicPr>
          <p:cNvPr id="7" name="Picture 6">
            <a:extLst>
              <a:ext uri="{FF2B5EF4-FFF2-40B4-BE49-F238E27FC236}">
                <a16:creationId xmlns:a16="http://schemas.microsoft.com/office/drawing/2014/main" id="{4995E74E-14D3-1744-843F-2939E7C0E02C}"/>
              </a:ext>
            </a:extLst>
          </p:cNvPr>
          <p:cNvPicPr>
            <a:picLocks noChangeAspect="1"/>
          </p:cNvPicPr>
          <p:nvPr/>
        </p:nvPicPr>
        <p:blipFill rotWithShape="1">
          <a:blip r:embed="rId3"/>
          <a:srcRect l="45319" t="54364" r="39839" b="7962"/>
          <a:stretch/>
        </p:blipFill>
        <p:spPr>
          <a:xfrm>
            <a:off x="6096000" y="3429000"/>
            <a:ext cx="1596025" cy="2279046"/>
          </a:xfrm>
          <a:prstGeom prst="rect">
            <a:avLst/>
          </a:prstGeom>
        </p:spPr>
      </p:pic>
    </p:spTree>
    <p:extLst>
      <p:ext uri="{BB962C8B-B14F-4D97-AF65-F5344CB8AC3E}">
        <p14:creationId xmlns:p14="http://schemas.microsoft.com/office/powerpoint/2010/main" val="41742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788E2-B85E-1D41-9E64-7935D2B74F59}"/>
              </a:ext>
            </a:extLst>
          </p:cNvPr>
          <p:cNvSpPr>
            <a:spLocks noGrp="1"/>
          </p:cNvSpPr>
          <p:nvPr>
            <p:ph idx="1"/>
          </p:nvPr>
        </p:nvSpPr>
        <p:spPr>
          <a:xfrm>
            <a:off x="419100" y="1929384"/>
            <a:ext cx="11353800" cy="4563491"/>
          </a:xfrm>
        </p:spPr>
        <p:txBody>
          <a:bodyPr>
            <a:noAutofit/>
          </a:bodyPr>
          <a:lstStyle/>
          <a:p>
            <a:r>
              <a:rPr lang="en-US" sz="4400" dirty="0"/>
              <a:t>What are some properties or characteristics of the mind?</a:t>
            </a:r>
          </a:p>
          <a:p>
            <a:r>
              <a:rPr lang="en-US" sz="4400" dirty="0"/>
              <a:t>What are some properties or characteristics of the body?</a:t>
            </a:r>
          </a:p>
          <a:p>
            <a:r>
              <a:rPr lang="en-US" sz="4400" dirty="0"/>
              <a:t>What are some activities you do with each of them?</a:t>
            </a:r>
          </a:p>
          <a:p>
            <a:r>
              <a:rPr lang="en-US" sz="4400" dirty="0"/>
              <a:t>What are some examples of the mind and body interacting/influencing one another?</a:t>
            </a:r>
          </a:p>
          <a:p>
            <a:pPr marL="0" indent="0">
              <a:buNone/>
            </a:pPr>
            <a:r>
              <a:rPr lang="en-US" sz="4400" dirty="0"/>
              <a:t>See our group’s ideas </a:t>
            </a:r>
            <a:r>
              <a:rPr lang="en-US" sz="4400" dirty="0">
                <a:hlinkClick r:id="rId3"/>
              </a:rPr>
              <a:t>here</a:t>
            </a:r>
            <a:r>
              <a:rPr lang="en-US" sz="4400" dirty="0"/>
              <a:t>!</a:t>
            </a:r>
          </a:p>
        </p:txBody>
      </p:sp>
      <p:sp>
        <p:nvSpPr>
          <p:cNvPr id="6" name="Title 5">
            <a:extLst>
              <a:ext uri="{FF2B5EF4-FFF2-40B4-BE49-F238E27FC236}">
                <a16:creationId xmlns:a16="http://schemas.microsoft.com/office/drawing/2014/main" id="{6DB4FEC7-3983-C341-82AD-C43188DFD30F}"/>
              </a:ext>
            </a:extLst>
          </p:cNvPr>
          <p:cNvSpPr>
            <a:spLocks noGrp="1"/>
          </p:cNvSpPr>
          <p:nvPr>
            <p:ph type="title"/>
          </p:nvPr>
        </p:nvSpPr>
        <p:spPr/>
        <p:txBody>
          <a:bodyPr/>
          <a:lstStyle/>
          <a:p>
            <a:endParaRPr lang="en-US"/>
          </a:p>
        </p:txBody>
      </p:sp>
      <p:sp>
        <p:nvSpPr>
          <p:cNvPr id="7" name="Title 3">
            <a:extLst>
              <a:ext uri="{FF2B5EF4-FFF2-40B4-BE49-F238E27FC236}">
                <a16:creationId xmlns:a16="http://schemas.microsoft.com/office/drawing/2014/main" id="{21B52425-7434-0C4D-B5B0-638A230B8736}"/>
              </a:ext>
            </a:extLst>
          </p:cNvPr>
          <p:cNvSpPr txBox="1">
            <a:spLocks/>
          </p:cNvSpPr>
          <p:nvPr/>
        </p:nvSpPr>
        <p:spPr>
          <a:xfrm>
            <a:off x="579664" y="381454"/>
            <a:ext cx="11032671"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t>Mind, body, and mind-body relationship</a:t>
            </a:r>
            <a:endParaRPr lang="en-US" dirty="0"/>
          </a:p>
        </p:txBody>
      </p:sp>
    </p:spTree>
    <p:extLst>
      <p:ext uri="{BB962C8B-B14F-4D97-AF65-F5344CB8AC3E}">
        <p14:creationId xmlns:p14="http://schemas.microsoft.com/office/powerpoint/2010/main" val="22125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7133FD-CEEA-B942-BDB3-AF736C668B9A}"/>
              </a:ext>
            </a:extLst>
          </p:cNvPr>
          <p:cNvSpPr>
            <a:spLocks noGrp="1"/>
          </p:cNvSpPr>
          <p:nvPr>
            <p:ph type="body" idx="1"/>
          </p:nvPr>
        </p:nvSpPr>
        <p:spPr>
          <a:xfrm>
            <a:off x="579664" y="1903662"/>
            <a:ext cx="3110691" cy="571348"/>
          </a:xfrm>
        </p:spPr>
        <p:txBody>
          <a:bodyPr>
            <a:normAutofit fontScale="92500" lnSpcReduction="20000"/>
          </a:bodyPr>
          <a:lstStyle/>
          <a:p>
            <a:r>
              <a:rPr lang="en-US" dirty="0"/>
              <a:t>Mind</a:t>
            </a:r>
          </a:p>
        </p:txBody>
      </p:sp>
      <p:sp>
        <p:nvSpPr>
          <p:cNvPr id="9" name="Content Placeholder 8">
            <a:extLst>
              <a:ext uri="{FF2B5EF4-FFF2-40B4-BE49-F238E27FC236}">
                <a16:creationId xmlns:a16="http://schemas.microsoft.com/office/drawing/2014/main" id="{E73E57D7-99F4-D445-9A85-B6713A650989}"/>
              </a:ext>
            </a:extLst>
          </p:cNvPr>
          <p:cNvSpPr>
            <a:spLocks noGrp="1"/>
          </p:cNvSpPr>
          <p:nvPr>
            <p:ph sz="half" idx="2"/>
          </p:nvPr>
        </p:nvSpPr>
        <p:spPr>
          <a:xfrm>
            <a:off x="412068" y="2671655"/>
            <a:ext cx="3535234" cy="3239288"/>
          </a:xfrm>
        </p:spPr>
        <p:txBody>
          <a:bodyPr>
            <a:normAutofit fontScale="92500" lnSpcReduction="20000"/>
          </a:bodyPr>
          <a:lstStyle/>
          <a:p>
            <a:r>
              <a:rPr lang="en-US" dirty="0"/>
              <a:t>Thoughts, Memories</a:t>
            </a:r>
          </a:p>
          <a:p>
            <a:r>
              <a:rPr lang="en-US" dirty="0"/>
              <a:t>Emotions, Feelings</a:t>
            </a:r>
          </a:p>
          <a:p>
            <a:r>
              <a:rPr lang="en-US" dirty="0"/>
              <a:t>Beliefs, Intentions</a:t>
            </a:r>
          </a:p>
          <a:p>
            <a:r>
              <a:rPr lang="en-US" dirty="0"/>
              <a:t>Sensations (touch, sight, smell, etc.)</a:t>
            </a:r>
          </a:p>
          <a:p>
            <a:pPr>
              <a:buFont typeface="Wingdings" pitchFamily="2" charset="2"/>
              <a:buChar char="à"/>
            </a:pPr>
            <a:r>
              <a:rPr lang="en-US" dirty="0">
                <a:sym typeface="Wingdings" pitchFamily="2" charset="2"/>
              </a:rPr>
              <a:t> immaterial, non-physical, unobservable (private)</a:t>
            </a:r>
          </a:p>
        </p:txBody>
      </p:sp>
      <p:sp>
        <p:nvSpPr>
          <p:cNvPr id="10" name="Text Placeholder 9">
            <a:extLst>
              <a:ext uri="{FF2B5EF4-FFF2-40B4-BE49-F238E27FC236}">
                <a16:creationId xmlns:a16="http://schemas.microsoft.com/office/drawing/2014/main" id="{975703AD-1CF6-D74B-B6A2-556BFC31EDDE}"/>
              </a:ext>
            </a:extLst>
          </p:cNvPr>
          <p:cNvSpPr>
            <a:spLocks noGrp="1"/>
          </p:cNvSpPr>
          <p:nvPr>
            <p:ph type="body" sz="quarter" idx="3"/>
          </p:nvPr>
        </p:nvSpPr>
        <p:spPr>
          <a:xfrm>
            <a:off x="3947302" y="1913210"/>
            <a:ext cx="3126010" cy="571348"/>
          </a:xfrm>
        </p:spPr>
        <p:txBody>
          <a:bodyPr>
            <a:normAutofit fontScale="92500" lnSpcReduction="20000"/>
          </a:bodyPr>
          <a:lstStyle/>
          <a:p>
            <a:r>
              <a:rPr lang="en-US" dirty="0"/>
              <a:t>Body</a:t>
            </a:r>
          </a:p>
        </p:txBody>
      </p:sp>
      <p:sp>
        <p:nvSpPr>
          <p:cNvPr id="11" name="Content Placeholder 10">
            <a:extLst>
              <a:ext uri="{FF2B5EF4-FFF2-40B4-BE49-F238E27FC236}">
                <a16:creationId xmlns:a16="http://schemas.microsoft.com/office/drawing/2014/main" id="{16CE4BD5-409E-254C-9712-B96B254C044C}"/>
              </a:ext>
            </a:extLst>
          </p:cNvPr>
          <p:cNvSpPr>
            <a:spLocks noGrp="1"/>
          </p:cNvSpPr>
          <p:nvPr>
            <p:ph sz="quarter" idx="4"/>
          </p:nvPr>
        </p:nvSpPr>
        <p:spPr>
          <a:xfrm>
            <a:off x="3947301" y="2671655"/>
            <a:ext cx="3384227" cy="2945374"/>
          </a:xfrm>
        </p:spPr>
        <p:txBody>
          <a:bodyPr>
            <a:normAutofit fontScale="92500" lnSpcReduction="20000"/>
          </a:bodyPr>
          <a:lstStyle/>
          <a:p>
            <a:r>
              <a:rPr lang="en-US" dirty="0"/>
              <a:t>Movement</a:t>
            </a:r>
          </a:p>
          <a:p>
            <a:r>
              <a:rPr lang="en-US" dirty="0"/>
              <a:t>Automatic physiological functions (heartbeat, breathing)</a:t>
            </a:r>
          </a:p>
          <a:p>
            <a:r>
              <a:rPr lang="en-US" dirty="0"/>
              <a:t>Height, weight, texture, etc.</a:t>
            </a:r>
          </a:p>
          <a:p>
            <a:pPr marL="0" indent="0">
              <a:buNone/>
            </a:pPr>
            <a:r>
              <a:rPr lang="en-US" dirty="0">
                <a:sym typeface="Wingdings" pitchFamily="2" charset="2"/>
              </a:rPr>
              <a:t> physical, observable (public)</a:t>
            </a:r>
            <a:endParaRPr lang="en-US" dirty="0"/>
          </a:p>
        </p:txBody>
      </p:sp>
      <p:sp>
        <p:nvSpPr>
          <p:cNvPr id="12" name="Title 3">
            <a:extLst>
              <a:ext uri="{FF2B5EF4-FFF2-40B4-BE49-F238E27FC236}">
                <a16:creationId xmlns:a16="http://schemas.microsoft.com/office/drawing/2014/main" id="{2654F5E7-6AFE-7E45-80A3-2D6209900D24}"/>
              </a:ext>
            </a:extLst>
          </p:cNvPr>
          <p:cNvSpPr txBox="1">
            <a:spLocks/>
          </p:cNvSpPr>
          <p:nvPr/>
        </p:nvSpPr>
        <p:spPr>
          <a:xfrm>
            <a:off x="579664" y="381454"/>
            <a:ext cx="11032671"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t>Mind, body, and mind-body relationship</a:t>
            </a:r>
            <a:endParaRPr lang="en-US" dirty="0"/>
          </a:p>
        </p:txBody>
      </p:sp>
      <p:sp>
        <p:nvSpPr>
          <p:cNvPr id="14" name="Text Placeholder 9">
            <a:extLst>
              <a:ext uri="{FF2B5EF4-FFF2-40B4-BE49-F238E27FC236}">
                <a16:creationId xmlns:a16="http://schemas.microsoft.com/office/drawing/2014/main" id="{48F21666-8EE2-B247-A682-DDCB74AD85E3}"/>
              </a:ext>
            </a:extLst>
          </p:cNvPr>
          <p:cNvSpPr txBox="1">
            <a:spLocks/>
          </p:cNvSpPr>
          <p:nvPr/>
        </p:nvSpPr>
        <p:spPr>
          <a:xfrm>
            <a:off x="7588475" y="1903662"/>
            <a:ext cx="4023860" cy="57134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3600" b="1"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Mind-Body Interaction Examples</a:t>
            </a:r>
          </a:p>
        </p:txBody>
      </p:sp>
      <p:sp>
        <p:nvSpPr>
          <p:cNvPr id="15" name="Content Placeholder 10">
            <a:extLst>
              <a:ext uri="{FF2B5EF4-FFF2-40B4-BE49-F238E27FC236}">
                <a16:creationId xmlns:a16="http://schemas.microsoft.com/office/drawing/2014/main" id="{195BF1D5-3238-0946-AC60-0840950D2A3E}"/>
              </a:ext>
            </a:extLst>
          </p:cNvPr>
          <p:cNvSpPr txBox="1">
            <a:spLocks/>
          </p:cNvSpPr>
          <p:nvPr/>
        </p:nvSpPr>
        <p:spPr>
          <a:xfrm>
            <a:off x="7588475" y="2671655"/>
            <a:ext cx="3384227" cy="29453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ym typeface="Wingdings" pitchFamily="2" charset="2"/>
              </a:rPr>
              <a:t>Intention to get ice cream  go to fridge and get ice cream</a:t>
            </a:r>
          </a:p>
          <a:p>
            <a:r>
              <a:rPr lang="en-US" dirty="0">
                <a:sym typeface="Wingdings" pitchFamily="2" charset="2"/>
              </a:rPr>
              <a:t>Touch hot pan  feel pain</a:t>
            </a:r>
          </a:p>
          <a:p>
            <a:pPr>
              <a:buFont typeface="Wingdings" pitchFamily="2" charset="2"/>
              <a:buChar char="à"/>
            </a:pPr>
            <a:r>
              <a:rPr lang="en-US" dirty="0">
                <a:sym typeface="Wingdings" pitchFamily="2" charset="2"/>
              </a:rPr>
              <a:t>Body carries out mind’s ideas</a:t>
            </a:r>
          </a:p>
          <a:p>
            <a:pPr>
              <a:buFont typeface="Wingdings" pitchFamily="2" charset="2"/>
              <a:buChar char="à"/>
            </a:pPr>
            <a:r>
              <a:rPr lang="en-US" dirty="0"/>
              <a:t>Mind works with input from the body</a:t>
            </a:r>
          </a:p>
        </p:txBody>
      </p:sp>
      <p:sp>
        <p:nvSpPr>
          <p:cNvPr id="2" name="TextBox 1">
            <a:extLst>
              <a:ext uri="{FF2B5EF4-FFF2-40B4-BE49-F238E27FC236}">
                <a16:creationId xmlns:a16="http://schemas.microsoft.com/office/drawing/2014/main" id="{35944CBA-EA9D-1F42-B5E0-A48F73CB3DA7}"/>
              </a:ext>
            </a:extLst>
          </p:cNvPr>
          <p:cNvSpPr txBox="1"/>
          <p:nvPr/>
        </p:nvSpPr>
        <p:spPr>
          <a:xfrm>
            <a:off x="579663" y="5935336"/>
            <a:ext cx="11032671" cy="646331"/>
          </a:xfrm>
          <a:prstGeom prst="rect">
            <a:avLst/>
          </a:prstGeom>
          <a:noFill/>
        </p:spPr>
        <p:txBody>
          <a:bodyPr wrap="square" rtlCol="0">
            <a:spAutoFit/>
          </a:bodyPr>
          <a:lstStyle/>
          <a:p>
            <a:r>
              <a:rPr lang="en-US" sz="3600" b="1" dirty="0">
                <a:sym typeface="Wingdings" pitchFamily="2" charset="2"/>
              </a:rPr>
              <a:t> </a:t>
            </a:r>
            <a:r>
              <a:rPr lang="en-US" sz="3600" b="1" dirty="0"/>
              <a:t>How is the mind and body unified or tied to each other? (mind-body problem)</a:t>
            </a:r>
          </a:p>
        </p:txBody>
      </p:sp>
    </p:spTree>
    <p:extLst>
      <p:ext uri="{BB962C8B-B14F-4D97-AF65-F5344CB8AC3E}">
        <p14:creationId xmlns:p14="http://schemas.microsoft.com/office/powerpoint/2010/main" val="254531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D97C-9816-DE4B-B4EE-5BF085501A34}"/>
              </a:ext>
            </a:extLst>
          </p:cNvPr>
          <p:cNvSpPr>
            <a:spLocks noGrp="1"/>
          </p:cNvSpPr>
          <p:nvPr>
            <p:ph type="title"/>
          </p:nvPr>
        </p:nvSpPr>
        <p:spPr/>
        <p:txBody>
          <a:bodyPr/>
          <a:lstStyle/>
          <a:p>
            <a:r>
              <a:rPr lang="en-US" dirty="0"/>
              <a:t>The mind-body problem</a:t>
            </a:r>
          </a:p>
        </p:txBody>
      </p:sp>
      <p:sp>
        <p:nvSpPr>
          <p:cNvPr id="3" name="Content Placeholder 2">
            <a:extLst>
              <a:ext uri="{FF2B5EF4-FFF2-40B4-BE49-F238E27FC236}">
                <a16:creationId xmlns:a16="http://schemas.microsoft.com/office/drawing/2014/main" id="{1CF403BB-962D-1B42-8AC5-650804DAF4E7}"/>
              </a:ext>
            </a:extLst>
          </p:cNvPr>
          <p:cNvSpPr>
            <a:spLocks noGrp="1"/>
          </p:cNvSpPr>
          <p:nvPr>
            <p:ph idx="1"/>
          </p:nvPr>
        </p:nvSpPr>
        <p:spPr/>
        <p:txBody>
          <a:bodyPr>
            <a:normAutofit/>
          </a:bodyPr>
          <a:lstStyle/>
          <a:p>
            <a:r>
              <a:rPr lang="en-US" sz="4400" dirty="0"/>
              <a:t>What is the relationship between the mind and body/brain? </a:t>
            </a:r>
          </a:p>
          <a:p>
            <a:r>
              <a:rPr lang="en-US" sz="4400" dirty="0"/>
              <a:t>If the mind exists in the body somewhere (or is at least tied to a body in some way), how is that happening?</a:t>
            </a:r>
          </a:p>
          <a:p>
            <a:r>
              <a:rPr lang="en-US" sz="4400" dirty="0"/>
              <a:t>More specifically, How are they tied to each other? How do they interact?</a:t>
            </a:r>
          </a:p>
          <a:p>
            <a:pPr marL="0" indent="0">
              <a:buNone/>
            </a:pPr>
            <a:r>
              <a:rPr lang="en-US" sz="4400" dirty="0">
                <a:sym typeface="Wingdings" pitchFamily="2" charset="2"/>
              </a:rPr>
              <a:t> It is hard to see how because mind and body seem to be quite distinct.</a:t>
            </a:r>
            <a:endParaRPr lang="en-US" sz="4400" dirty="0"/>
          </a:p>
        </p:txBody>
      </p:sp>
    </p:spTree>
    <p:extLst>
      <p:ext uri="{BB962C8B-B14F-4D97-AF65-F5344CB8AC3E}">
        <p14:creationId xmlns:p14="http://schemas.microsoft.com/office/powerpoint/2010/main" val="28764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E702-0E78-0349-9EC7-78D5A8A88759}"/>
              </a:ext>
            </a:extLst>
          </p:cNvPr>
          <p:cNvSpPr>
            <a:spLocks noGrp="1"/>
          </p:cNvSpPr>
          <p:nvPr>
            <p:ph type="title"/>
          </p:nvPr>
        </p:nvSpPr>
        <p:spPr/>
        <p:txBody>
          <a:bodyPr>
            <a:normAutofit fontScale="90000"/>
          </a:bodyPr>
          <a:lstStyle/>
          <a:p>
            <a:r>
              <a:rPr lang="en-US" dirty="0"/>
              <a:t>The problem in the mind-body problem</a:t>
            </a:r>
          </a:p>
        </p:txBody>
      </p:sp>
      <p:sp>
        <p:nvSpPr>
          <p:cNvPr id="3" name="Content Placeholder 2">
            <a:extLst>
              <a:ext uri="{FF2B5EF4-FFF2-40B4-BE49-F238E27FC236}">
                <a16:creationId xmlns:a16="http://schemas.microsoft.com/office/drawing/2014/main" id="{6339441A-BB19-CD42-BF90-089E4455F7B6}"/>
              </a:ext>
            </a:extLst>
          </p:cNvPr>
          <p:cNvSpPr>
            <a:spLocks noGrp="1"/>
          </p:cNvSpPr>
          <p:nvPr>
            <p:ph idx="1"/>
          </p:nvPr>
        </p:nvSpPr>
        <p:spPr>
          <a:xfrm>
            <a:off x="838200" y="1929384"/>
            <a:ext cx="10515600" cy="4928616"/>
          </a:xfrm>
        </p:spPr>
        <p:txBody>
          <a:bodyPr>
            <a:normAutofit/>
          </a:bodyPr>
          <a:lstStyle/>
          <a:p>
            <a:pPr marL="0" indent="0">
              <a:buNone/>
            </a:pPr>
            <a:r>
              <a:rPr lang="en-US" sz="4000" dirty="0"/>
              <a:t>Mind-body interaction is taken for granted, but:</a:t>
            </a:r>
          </a:p>
          <a:p>
            <a:r>
              <a:rPr lang="en-US" sz="4000" dirty="0"/>
              <a:t>How is it possible that something non-physical (mind stuff) leads to (causes) something physical (bodily stuff)?</a:t>
            </a:r>
          </a:p>
          <a:p>
            <a:r>
              <a:rPr lang="en-US" sz="4000" dirty="0"/>
              <a:t>There is no obvious means by which the two entities are connected and are interacting through.</a:t>
            </a:r>
          </a:p>
          <a:p>
            <a:r>
              <a:rPr lang="en-US" sz="4000" dirty="0"/>
              <a:t>Any effect must have a causally relevant or causally efficacious property.</a:t>
            </a:r>
          </a:p>
        </p:txBody>
      </p:sp>
    </p:spTree>
    <p:extLst>
      <p:ext uri="{BB962C8B-B14F-4D97-AF65-F5344CB8AC3E}">
        <p14:creationId xmlns:p14="http://schemas.microsoft.com/office/powerpoint/2010/main" val="185739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21BEA-737C-724D-B373-FA7851402F88}"/>
              </a:ext>
            </a:extLst>
          </p:cNvPr>
          <p:cNvSpPr>
            <a:spLocks noGrp="1"/>
          </p:cNvSpPr>
          <p:nvPr>
            <p:ph idx="1"/>
          </p:nvPr>
        </p:nvSpPr>
        <p:spPr>
          <a:xfrm>
            <a:off x="838200" y="1815084"/>
            <a:ext cx="10515600" cy="5042916"/>
          </a:xfrm>
        </p:spPr>
        <p:txBody>
          <a:bodyPr>
            <a:normAutofit/>
          </a:bodyPr>
          <a:lstStyle/>
          <a:p>
            <a:pPr marL="0" indent="0">
              <a:buNone/>
            </a:pPr>
            <a:r>
              <a:rPr lang="en-US" sz="3600" b="1" dirty="0"/>
              <a:t>1. How is it possible that something non-physical (mind stuff) leads to, or causes, something physical (bodily stuff)?</a:t>
            </a:r>
          </a:p>
          <a:p>
            <a:pPr marL="0" indent="0">
              <a:buNone/>
            </a:pPr>
            <a:endParaRPr lang="en-US" sz="1800" b="1" dirty="0"/>
          </a:p>
          <a:p>
            <a:r>
              <a:rPr lang="en-US" sz="3600" dirty="0"/>
              <a:t>(premise) Any physical effect has a “complete” physical cause</a:t>
            </a:r>
          </a:p>
          <a:p>
            <a:pPr lvl="1"/>
            <a:r>
              <a:rPr lang="en-US" sz="3200" dirty="0"/>
              <a:t>i.e. you shouldn’t need to appeal to anything non-physical to fully account for anything that happens in the physical universe.</a:t>
            </a:r>
          </a:p>
          <a:p>
            <a:pPr marL="0" indent="0">
              <a:buNone/>
            </a:pPr>
            <a:r>
              <a:rPr lang="en-US" sz="3600" dirty="0">
                <a:sym typeface="Wingdings" pitchFamily="2" charset="2"/>
              </a:rPr>
              <a:t> Physical effects of the body should be fully accounted for by physical causes; then where does the mental fit in?</a:t>
            </a:r>
            <a:endParaRPr lang="en-US" sz="3600" dirty="0"/>
          </a:p>
        </p:txBody>
      </p:sp>
      <p:sp>
        <p:nvSpPr>
          <p:cNvPr id="4" name="Title 1">
            <a:extLst>
              <a:ext uri="{FF2B5EF4-FFF2-40B4-BE49-F238E27FC236}">
                <a16:creationId xmlns:a16="http://schemas.microsoft.com/office/drawing/2014/main" id="{B29DA7AF-8510-EB43-BFF4-5CD6BA25EF4A}"/>
              </a:ext>
            </a:extLst>
          </p:cNvPr>
          <p:cNvSpPr>
            <a:spLocks noGrp="1"/>
          </p:cNvSpPr>
          <p:nvPr>
            <p:ph type="title"/>
          </p:nvPr>
        </p:nvSpPr>
        <p:spPr>
          <a:xfrm>
            <a:off x="838200" y="365125"/>
            <a:ext cx="10515600" cy="1325563"/>
          </a:xfrm>
        </p:spPr>
        <p:txBody>
          <a:bodyPr>
            <a:normAutofit fontScale="90000"/>
          </a:bodyPr>
          <a:lstStyle/>
          <a:p>
            <a:r>
              <a:rPr lang="en-US" dirty="0"/>
              <a:t>The problem in the mind-body problem</a:t>
            </a:r>
          </a:p>
        </p:txBody>
      </p:sp>
      <p:pic>
        <p:nvPicPr>
          <p:cNvPr id="5" name="Picture 4">
            <a:extLst>
              <a:ext uri="{FF2B5EF4-FFF2-40B4-BE49-F238E27FC236}">
                <a16:creationId xmlns:a16="http://schemas.microsoft.com/office/drawing/2014/main" id="{09B5AF3F-E58F-3141-8962-AFC98FA22706}"/>
              </a:ext>
            </a:extLst>
          </p:cNvPr>
          <p:cNvPicPr>
            <a:picLocks noChangeAspect="1"/>
          </p:cNvPicPr>
          <p:nvPr/>
        </p:nvPicPr>
        <p:blipFill>
          <a:blip r:embed="rId3"/>
          <a:stretch>
            <a:fillRect/>
          </a:stretch>
        </p:blipFill>
        <p:spPr>
          <a:xfrm>
            <a:off x="8401957" y="2487821"/>
            <a:ext cx="3675743" cy="1508611"/>
          </a:xfrm>
          <a:prstGeom prst="rect">
            <a:avLst/>
          </a:prstGeom>
        </p:spPr>
      </p:pic>
    </p:spTree>
    <p:extLst>
      <p:ext uri="{BB962C8B-B14F-4D97-AF65-F5344CB8AC3E}">
        <p14:creationId xmlns:p14="http://schemas.microsoft.com/office/powerpoint/2010/main" val="32100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C013E-C54E-9E49-81E6-7CE054BFCC1A}"/>
              </a:ext>
            </a:extLst>
          </p:cNvPr>
          <p:cNvSpPr>
            <a:spLocks noGrp="1"/>
          </p:cNvSpPr>
          <p:nvPr>
            <p:ph idx="1"/>
          </p:nvPr>
        </p:nvSpPr>
        <p:spPr/>
        <p:txBody>
          <a:bodyPr>
            <a:normAutofit/>
          </a:bodyPr>
          <a:lstStyle/>
          <a:p>
            <a:pPr marL="0" indent="0">
              <a:buNone/>
            </a:pPr>
            <a:r>
              <a:rPr lang="en-US" sz="4000" b="1" dirty="0"/>
              <a:t>2. There is no obvious means by which the two entities are connected and are interacting through.</a:t>
            </a:r>
          </a:p>
          <a:p>
            <a:pPr marL="0" indent="0">
              <a:buNone/>
            </a:pPr>
            <a:endParaRPr lang="en-US" sz="1800" b="1" dirty="0"/>
          </a:p>
          <a:p>
            <a:r>
              <a:rPr lang="en-US" sz="4000" dirty="0"/>
              <a:t>Any causal relation must have an interface by which the cause and effect are connected (e.g. physical contact).</a:t>
            </a:r>
          </a:p>
          <a:p>
            <a:pPr marL="0" indent="0">
              <a:buNone/>
            </a:pPr>
            <a:r>
              <a:rPr lang="en-US" sz="4000" dirty="0">
                <a:sym typeface="Wingdings" pitchFamily="2" charset="2"/>
              </a:rPr>
              <a:t> If contact is not what connects the mind and body, what is?</a:t>
            </a:r>
            <a:endParaRPr lang="en-US" sz="4000" dirty="0"/>
          </a:p>
        </p:txBody>
      </p:sp>
      <p:sp>
        <p:nvSpPr>
          <p:cNvPr id="4" name="Title 1">
            <a:extLst>
              <a:ext uri="{FF2B5EF4-FFF2-40B4-BE49-F238E27FC236}">
                <a16:creationId xmlns:a16="http://schemas.microsoft.com/office/drawing/2014/main" id="{7E7D6BC2-01A7-B643-AA7E-2F51E037DC41}"/>
              </a:ext>
            </a:extLst>
          </p:cNvPr>
          <p:cNvSpPr>
            <a:spLocks noGrp="1"/>
          </p:cNvSpPr>
          <p:nvPr>
            <p:ph type="title"/>
          </p:nvPr>
        </p:nvSpPr>
        <p:spPr>
          <a:xfrm>
            <a:off x="838200" y="365125"/>
            <a:ext cx="10515600" cy="1325563"/>
          </a:xfrm>
        </p:spPr>
        <p:txBody>
          <a:bodyPr>
            <a:normAutofit fontScale="90000"/>
          </a:bodyPr>
          <a:lstStyle/>
          <a:p>
            <a:r>
              <a:rPr lang="en-US" dirty="0"/>
              <a:t>The problem in the mind-body problem</a:t>
            </a:r>
          </a:p>
        </p:txBody>
      </p:sp>
      <p:pic>
        <p:nvPicPr>
          <p:cNvPr id="5" name="Picture 4">
            <a:extLst>
              <a:ext uri="{FF2B5EF4-FFF2-40B4-BE49-F238E27FC236}">
                <a16:creationId xmlns:a16="http://schemas.microsoft.com/office/drawing/2014/main" id="{4C3A6383-0B3B-C745-8B78-5A2DA0EA646E}"/>
              </a:ext>
            </a:extLst>
          </p:cNvPr>
          <p:cNvPicPr>
            <a:picLocks noChangeAspect="1"/>
          </p:cNvPicPr>
          <p:nvPr/>
        </p:nvPicPr>
        <p:blipFill>
          <a:blip r:embed="rId2"/>
          <a:stretch>
            <a:fillRect/>
          </a:stretch>
        </p:blipFill>
        <p:spPr>
          <a:xfrm>
            <a:off x="8516257" y="2546753"/>
            <a:ext cx="3675743" cy="1508611"/>
          </a:xfrm>
          <a:prstGeom prst="rect">
            <a:avLst/>
          </a:prstGeom>
        </p:spPr>
      </p:pic>
    </p:spTree>
    <p:extLst>
      <p:ext uri="{BB962C8B-B14F-4D97-AF65-F5344CB8AC3E}">
        <p14:creationId xmlns:p14="http://schemas.microsoft.com/office/powerpoint/2010/main" val="910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A476-EA91-084C-A893-1E583F4B790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F9DB4753-932E-B84B-AE5F-778590E23BA8}"/>
              </a:ext>
            </a:extLst>
          </p:cNvPr>
          <p:cNvSpPr>
            <a:spLocks noGrp="1"/>
          </p:cNvSpPr>
          <p:nvPr>
            <p:ph idx="1"/>
          </p:nvPr>
        </p:nvSpPr>
        <p:spPr/>
        <p:txBody>
          <a:bodyPr>
            <a:normAutofit fontScale="85000" lnSpcReduction="20000"/>
          </a:bodyPr>
          <a:lstStyle/>
          <a:p>
            <a:pPr marL="514350" indent="-514350">
              <a:buAutoNum type="arabicPeriod"/>
            </a:pPr>
            <a:r>
              <a:rPr lang="en-US" sz="4800" dirty="0"/>
              <a:t>Review: What is consciousness?</a:t>
            </a:r>
          </a:p>
          <a:p>
            <a:pPr marL="514350" indent="-514350">
              <a:buAutoNum type="arabicPeriod"/>
            </a:pPr>
            <a:r>
              <a:rPr lang="en-US" sz="4800" dirty="0"/>
              <a:t>Mind-Brain Relationship and Problem</a:t>
            </a:r>
          </a:p>
          <a:p>
            <a:pPr marL="514350" indent="-514350">
              <a:buAutoNum type="arabicPeriod"/>
            </a:pPr>
            <a:r>
              <a:rPr lang="en-US" sz="4800" dirty="0"/>
              <a:t>How do we search for consciousness empirically?</a:t>
            </a:r>
          </a:p>
          <a:p>
            <a:pPr marL="514350" indent="-514350">
              <a:buAutoNum type="arabicPeriod"/>
            </a:pPr>
            <a:r>
              <a:rPr lang="en-US" sz="4800" dirty="0"/>
              <a:t>Neural Correlate of Consciousness (NCC)</a:t>
            </a:r>
          </a:p>
          <a:p>
            <a:pPr marL="514350" indent="-514350">
              <a:buAutoNum type="arabicPeriod"/>
            </a:pPr>
            <a:r>
              <a:rPr lang="en-US" sz="4800" dirty="0"/>
              <a:t>Next class preview</a:t>
            </a:r>
          </a:p>
          <a:p>
            <a:pPr marL="514350" indent="-514350">
              <a:buAutoNum type="arabicPeriod"/>
            </a:pPr>
            <a:r>
              <a:rPr lang="en-US" sz="4800" dirty="0"/>
              <a:t>Extra materials</a:t>
            </a:r>
          </a:p>
        </p:txBody>
      </p:sp>
    </p:spTree>
    <p:extLst>
      <p:ext uri="{BB962C8B-B14F-4D97-AF65-F5344CB8AC3E}">
        <p14:creationId xmlns:p14="http://schemas.microsoft.com/office/powerpoint/2010/main" val="38456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BBA93-FFBB-1645-881D-3FC98C354273}"/>
              </a:ext>
            </a:extLst>
          </p:cNvPr>
          <p:cNvSpPr>
            <a:spLocks noGrp="1"/>
          </p:cNvSpPr>
          <p:nvPr>
            <p:ph idx="1"/>
          </p:nvPr>
        </p:nvSpPr>
        <p:spPr>
          <a:xfrm>
            <a:off x="838200" y="1815084"/>
            <a:ext cx="10515600" cy="4928616"/>
          </a:xfrm>
        </p:spPr>
        <p:txBody>
          <a:bodyPr>
            <a:normAutofit lnSpcReduction="10000"/>
          </a:bodyPr>
          <a:lstStyle/>
          <a:p>
            <a:pPr marL="0" indent="0">
              <a:buNone/>
            </a:pPr>
            <a:r>
              <a:rPr lang="en-US" sz="3600" b="1" dirty="0"/>
              <a:t>3. What if we say mind = brain (body)?</a:t>
            </a:r>
          </a:p>
          <a:p>
            <a:r>
              <a:rPr lang="en-US" sz="3600" dirty="0"/>
              <a:t>In any physical cause-effect relationship, the cause’s relevant properties cause the properties of the effect. (“causally relevant/efficacious”)</a:t>
            </a:r>
          </a:p>
          <a:p>
            <a:pPr lvl="1"/>
            <a:r>
              <a:rPr lang="en-US" sz="3200" dirty="0"/>
              <a:t>E.g. impression of a cube on clay, high-frequency sound shattering glass</a:t>
            </a:r>
          </a:p>
          <a:p>
            <a:pPr>
              <a:buFont typeface="Wingdings" pitchFamily="2" charset="2"/>
              <a:buChar char="à"/>
            </a:pPr>
            <a:r>
              <a:rPr lang="en-US" sz="3600" dirty="0">
                <a:sym typeface="Wingdings" pitchFamily="2" charset="2"/>
              </a:rPr>
              <a:t>The brain’s mental/immaterial properties like beliefs and intentions (rather than just its physical properties) are causally relevant in the physical effects.</a:t>
            </a:r>
          </a:p>
          <a:p>
            <a:pPr>
              <a:buFont typeface="Wingdings" pitchFamily="2" charset="2"/>
              <a:buChar char="à"/>
            </a:pPr>
            <a:r>
              <a:rPr lang="en-US" sz="3600" dirty="0">
                <a:sym typeface="Wingdings" pitchFamily="2" charset="2"/>
              </a:rPr>
              <a:t>Therefore mental properties should be considered as part of the account of physical effect. (therefore mind-body problem persists.) </a:t>
            </a:r>
            <a:endParaRPr lang="en-US" sz="3600" dirty="0"/>
          </a:p>
        </p:txBody>
      </p:sp>
      <p:sp>
        <p:nvSpPr>
          <p:cNvPr id="4" name="Title 1">
            <a:extLst>
              <a:ext uri="{FF2B5EF4-FFF2-40B4-BE49-F238E27FC236}">
                <a16:creationId xmlns:a16="http://schemas.microsoft.com/office/drawing/2014/main" id="{FEC53129-F508-7448-9C16-141F5A35FC81}"/>
              </a:ext>
            </a:extLst>
          </p:cNvPr>
          <p:cNvSpPr>
            <a:spLocks noGrp="1"/>
          </p:cNvSpPr>
          <p:nvPr>
            <p:ph type="title"/>
          </p:nvPr>
        </p:nvSpPr>
        <p:spPr>
          <a:xfrm>
            <a:off x="838200" y="365125"/>
            <a:ext cx="10515600" cy="1325563"/>
          </a:xfrm>
        </p:spPr>
        <p:txBody>
          <a:bodyPr>
            <a:normAutofit fontScale="90000"/>
          </a:bodyPr>
          <a:lstStyle/>
          <a:p>
            <a:r>
              <a:rPr lang="en-US" dirty="0"/>
              <a:t>The problem in the mind-body problem</a:t>
            </a:r>
          </a:p>
        </p:txBody>
      </p:sp>
    </p:spTree>
    <p:extLst>
      <p:ext uri="{BB962C8B-B14F-4D97-AF65-F5344CB8AC3E}">
        <p14:creationId xmlns:p14="http://schemas.microsoft.com/office/powerpoint/2010/main" val="31340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2E1BF-D78B-4B4B-A6C7-147CB81A534C}"/>
              </a:ext>
            </a:extLst>
          </p:cNvPr>
          <p:cNvSpPr>
            <a:spLocks noGrp="1"/>
          </p:cNvSpPr>
          <p:nvPr>
            <p:ph idx="1"/>
          </p:nvPr>
        </p:nvSpPr>
        <p:spPr/>
        <p:txBody>
          <a:bodyPr>
            <a:noAutofit/>
          </a:bodyPr>
          <a:lstStyle/>
          <a:p>
            <a:r>
              <a:rPr lang="en-US" sz="4400" dirty="0"/>
              <a:t>How does having an intention cause our changes in the body?</a:t>
            </a:r>
          </a:p>
          <a:p>
            <a:r>
              <a:rPr lang="en-US" sz="4400" dirty="0"/>
              <a:t>How does this mind and this body relate to our sense of self and identity?</a:t>
            </a:r>
          </a:p>
          <a:p>
            <a:r>
              <a:rPr lang="en-US" sz="4400" dirty="0"/>
              <a:t>What does it mean for a particular mind to belong to a particular body? How does that body bind that mind? </a:t>
            </a:r>
          </a:p>
          <a:p>
            <a:r>
              <a:rPr lang="en-US" sz="4400" dirty="0"/>
              <a:t>Free will and moral responsibility</a:t>
            </a:r>
          </a:p>
          <a:p>
            <a:r>
              <a:rPr lang="en-US" sz="4400" dirty="0"/>
              <a:t>And …</a:t>
            </a:r>
          </a:p>
        </p:txBody>
      </p:sp>
      <p:sp>
        <p:nvSpPr>
          <p:cNvPr id="4" name="Title 1">
            <a:extLst>
              <a:ext uri="{FF2B5EF4-FFF2-40B4-BE49-F238E27FC236}">
                <a16:creationId xmlns:a16="http://schemas.microsoft.com/office/drawing/2014/main" id="{CC519EC9-89A5-2E4E-AE3F-42531656A709}"/>
              </a:ext>
            </a:extLst>
          </p:cNvPr>
          <p:cNvSpPr txBox="1">
            <a:spLocks/>
          </p:cNvSpPr>
          <p:nvPr/>
        </p:nvSpPr>
        <p:spPr>
          <a:xfrm>
            <a:off x="838200" y="413023"/>
            <a:ext cx="10922726" cy="1325563"/>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Issues related to the mind-body problem</a:t>
            </a:r>
          </a:p>
        </p:txBody>
      </p:sp>
    </p:spTree>
    <p:extLst>
      <p:ext uri="{BB962C8B-B14F-4D97-AF65-F5344CB8AC3E}">
        <p14:creationId xmlns:p14="http://schemas.microsoft.com/office/powerpoint/2010/main" val="55198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132F-60CD-9548-8697-59CA2A2D7EE7}"/>
              </a:ext>
            </a:extLst>
          </p:cNvPr>
          <p:cNvSpPr>
            <a:spLocks noGrp="1"/>
          </p:cNvSpPr>
          <p:nvPr>
            <p:ph type="title"/>
          </p:nvPr>
        </p:nvSpPr>
        <p:spPr/>
        <p:txBody>
          <a:bodyPr/>
          <a:lstStyle/>
          <a:p>
            <a:r>
              <a:rPr lang="en-US" dirty="0"/>
              <a:t>Consciousness!</a:t>
            </a:r>
          </a:p>
        </p:txBody>
      </p:sp>
      <p:sp>
        <p:nvSpPr>
          <p:cNvPr id="3" name="Content Placeholder 2">
            <a:extLst>
              <a:ext uri="{FF2B5EF4-FFF2-40B4-BE49-F238E27FC236}">
                <a16:creationId xmlns:a16="http://schemas.microsoft.com/office/drawing/2014/main" id="{CDFE91D7-92FC-0146-AA24-30FA166A6932}"/>
              </a:ext>
            </a:extLst>
          </p:cNvPr>
          <p:cNvSpPr>
            <a:spLocks noGrp="1"/>
          </p:cNvSpPr>
          <p:nvPr>
            <p:ph idx="1"/>
          </p:nvPr>
        </p:nvSpPr>
        <p:spPr/>
        <p:txBody>
          <a:bodyPr>
            <a:noAutofit/>
          </a:bodyPr>
          <a:lstStyle/>
          <a:p>
            <a:r>
              <a:rPr lang="en-US" sz="4400" dirty="0"/>
              <a:t>What do we mean when we say something is conscious? What are we saying that they are capable of doing?</a:t>
            </a:r>
          </a:p>
          <a:p>
            <a:r>
              <a:rPr lang="en-US" sz="4400" dirty="0"/>
              <a:t>Why think robots aren’t “conscious” in the way that we are? What's the difference between them and us?</a:t>
            </a:r>
          </a:p>
          <a:p>
            <a:pPr marL="0" indent="0">
              <a:buNone/>
            </a:pPr>
            <a:r>
              <a:rPr lang="en-US" sz="4400" dirty="0">
                <a:sym typeface="Wingdings" pitchFamily="2" charset="2"/>
              </a:rPr>
              <a:t> It seems that we require the presence of the mental properties of feeling pain or having intentions that cause physical behavior.</a:t>
            </a:r>
            <a:endParaRPr lang="en-US" sz="4400" dirty="0"/>
          </a:p>
        </p:txBody>
      </p:sp>
    </p:spTree>
    <p:extLst>
      <p:ext uri="{BB962C8B-B14F-4D97-AF65-F5344CB8AC3E}">
        <p14:creationId xmlns:p14="http://schemas.microsoft.com/office/powerpoint/2010/main" val="4887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FF0-3171-DC47-93DA-CF220DEEF7AC}"/>
              </a:ext>
            </a:extLst>
          </p:cNvPr>
          <p:cNvSpPr>
            <a:spLocks noGrp="1"/>
          </p:cNvSpPr>
          <p:nvPr>
            <p:ph type="title"/>
          </p:nvPr>
        </p:nvSpPr>
        <p:spPr/>
        <p:txBody>
          <a:bodyPr>
            <a:normAutofit fontScale="90000"/>
          </a:bodyPr>
          <a:lstStyle/>
          <a:p>
            <a:r>
              <a:rPr lang="en-US" dirty="0"/>
              <a:t>Phenomenal vs. Access Consciousness</a:t>
            </a:r>
          </a:p>
        </p:txBody>
      </p:sp>
      <p:sp>
        <p:nvSpPr>
          <p:cNvPr id="5" name="Content Placeholder 4">
            <a:extLst>
              <a:ext uri="{FF2B5EF4-FFF2-40B4-BE49-F238E27FC236}">
                <a16:creationId xmlns:a16="http://schemas.microsoft.com/office/drawing/2014/main" id="{693FD232-D773-F04F-BF16-9F085810C68B}"/>
              </a:ext>
            </a:extLst>
          </p:cNvPr>
          <p:cNvSpPr>
            <a:spLocks noGrp="1"/>
          </p:cNvSpPr>
          <p:nvPr>
            <p:ph idx="1"/>
          </p:nvPr>
        </p:nvSpPr>
        <p:spPr/>
        <p:txBody>
          <a:bodyPr>
            <a:normAutofit/>
          </a:bodyPr>
          <a:lstStyle/>
          <a:p>
            <a:pPr marL="0" indent="0">
              <a:buNone/>
            </a:pPr>
            <a:r>
              <a:rPr lang="en-US" sz="4400" dirty="0"/>
              <a:t>The Philosopher’s Zombie</a:t>
            </a:r>
          </a:p>
          <a:p>
            <a:pPr marL="0" indent="0">
              <a:buNone/>
            </a:pPr>
            <a:r>
              <a:rPr lang="en-US" sz="4400" dirty="0"/>
              <a:t>: Exactly like us, but no qualia.</a:t>
            </a:r>
          </a:p>
          <a:p>
            <a:pPr marL="0" indent="0">
              <a:buNone/>
            </a:pPr>
            <a:endParaRPr lang="en-US" sz="4400" dirty="0"/>
          </a:p>
          <a:p>
            <a:pPr marL="0" indent="0">
              <a:buNone/>
            </a:pPr>
            <a:endParaRPr lang="en-US" sz="4400" dirty="0"/>
          </a:p>
          <a:p>
            <a:pPr marL="0" indent="0">
              <a:buNone/>
            </a:pPr>
            <a:r>
              <a:rPr lang="en-US" sz="4400" dirty="0"/>
              <a:t>A being could function like us without the subjective experience.</a:t>
            </a:r>
          </a:p>
        </p:txBody>
      </p:sp>
      <p:pic>
        <p:nvPicPr>
          <p:cNvPr id="6" name="Picture 5">
            <a:extLst>
              <a:ext uri="{FF2B5EF4-FFF2-40B4-BE49-F238E27FC236}">
                <a16:creationId xmlns:a16="http://schemas.microsoft.com/office/drawing/2014/main" id="{3B31EF92-BF8D-FB42-BEBA-237D0FD24104}"/>
              </a:ext>
            </a:extLst>
          </p:cNvPr>
          <p:cNvPicPr>
            <a:picLocks noChangeAspect="1"/>
          </p:cNvPicPr>
          <p:nvPr/>
        </p:nvPicPr>
        <p:blipFill>
          <a:blip r:embed="rId3"/>
          <a:stretch>
            <a:fillRect/>
          </a:stretch>
        </p:blipFill>
        <p:spPr>
          <a:xfrm>
            <a:off x="7380514" y="1929384"/>
            <a:ext cx="3745412" cy="2809059"/>
          </a:xfrm>
          <a:prstGeom prst="rect">
            <a:avLst/>
          </a:prstGeom>
        </p:spPr>
      </p:pic>
    </p:spTree>
    <p:extLst>
      <p:ext uri="{BB962C8B-B14F-4D97-AF65-F5344CB8AC3E}">
        <p14:creationId xmlns:p14="http://schemas.microsoft.com/office/powerpoint/2010/main" val="405270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15D3-CC64-054F-921B-F11097C89CCF}"/>
              </a:ext>
            </a:extLst>
          </p:cNvPr>
          <p:cNvSpPr>
            <a:spLocks noGrp="1"/>
          </p:cNvSpPr>
          <p:nvPr>
            <p:ph type="title"/>
          </p:nvPr>
        </p:nvSpPr>
        <p:spPr/>
        <p:txBody>
          <a:bodyPr/>
          <a:lstStyle/>
          <a:p>
            <a:r>
              <a:rPr lang="en-US" dirty="0"/>
              <a:t>The Hard Problem of Consciousness</a:t>
            </a:r>
          </a:p>
        </p:txBody>
      </p:sp>
      <p:sp>
        <p:nvSpPr>
          <p:cNvPr id="3" name="Content Placeholder 2">
            <a:extLst>
              <a:ext uri="{FF2B5EF4-FFF2-40B4-BE49-F238E27FC236}">
                <a16:creationId xmlns:a16="http://schemas.microsoft.com/office/drawing/2014/main" id="{17A132C3-97B9-B040-9ED5-60A3499C5D76}"/>
              </a:ext>
            </a:extLst>
          </p:cNvPr>
          <p:cNvSpPr>
            <a:spLocks noGrp="1"/>
          </p:cNvSpPr>
          <p:nvPr>
            <p:ph idx="1"/>
          </p:nvPr>
        </p:nvSpPr>
        <p:spPr>
          <a:xfrm>
            <a:off x="205740" y="1729708"/>
            <a:ext cx="11780520" cy="5128292"/>
          </a:xfrm>
        </p:spPr>
        <p:txBody>
          <a:bodyPr>
            <a:normAutofit/>
          </a:bodyPr>
          <a:lstStyle/>
          <a:p>
            <a:r>
              <a:rPr lang="en-US" sz="4400" dirty="0"/>
              <a:t>How does physical stimulation of the senses give rise to subjective experience, or qualia?</a:t>
            </a:r>
          </a:p>
          <a:p>
            <a:r>
              <a:rPr lang="en-US" sz="4400" dirty="0"/>
              <a:t>Why is it that some physical processing of physical stimuli gives rise to a rich inner life?</a:t>
            </a:r>
          </a:p>
          <a:p>
            <a:r>
              <a:rPr lang="en-US" sz="4400" dirty="0"/>
              <a:t>Why is it there for us? How is it there? </a:t>
            </a:r>
          </a:p>
          <a:p>
            <a:r>
              <a:rPr lang="en-US" sz="4400" dirty="0"/>
              <a:t>Who has it there?</a:t>
            </a:r>
          </a:p>
          <a:p>
            <a:endParaRPr lang="en-US" sz="4400" dirty="0"/>
          </a:p>
          <a:p>
            <a:r>
              <a:rPr lang="en-US" sz="4400" dirty="0"/>
              <a:t>The Hard Problem of Consciousness is a specific issue of the mind-body problem.</a:t>
            </a:r>
          </a:p>
        </p:txBody>
      </p:sp>
      <p:pic>
        <p:nvPicPr>
          <p:cNvPr id="4" name="Picture 3">
            <a:extLst>
              <a:ext uri="{FF2B5EF4-FFF2-40B4-BE49-F238E27FC236}">
                <a16:creationId xmlns:a16="http://schemas.microsoft.com/office/drawing/2014/main" id="{A84A824E-390D-8D4F-8B66-1AC4A0B73A5C}"/>
              </a:ext>
            </a:extLst>
          </p:cNvPr>
          <p:cNvPicPr>
            <a:picLocks noChangeAspect="1"/>
          </p:cNvPicPr>
          <p:nvPr/>
        </p:nvPicPr>
        <p:blipFill>
          <a:blip r:embed="rId3"/>
          <a:stretch>
            <a:fillRect/>
          </a:stretch>
        </p:blipFill>
        <p:spPr>
          <a:xfrm>
            <a:off x="6736235" y="3619039"/>
            <a:ext cx="4804177" cy="2660428"/>
          </a:xfrm>
          <a:prstGeom prst="rect">
            <a:avLst/>
          </a:prstGeom>
        </p:spPr>
      </p:pic>
    </p:spTree>
    <p:extLst>
      <p:ext uri="{BB962C8B-B14F-4D97-AF65-F5344CB8AC3E}">
        <p14:creationId xmlns:p14="http://schemas.microsoft.com/office/powerpoint/2010/main" val="40567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A61-B2AD-A148-92A0-049792DCBFB2}"/>
              </a:ext>
            </a:extLst>
          </p:cNvPr>
          <p:cNvSpPr>
            <a:spLocks noGrp="1"/>
          </p:cNvSpPr>
          <p:nvPr>
            <p:ph type="title"/>
          </p:nvPr>
        </p:nvSpPr>
        <p:spPr/>
        <p:txBody>
          <a:bodyPr/>
          <a:lstStyle/>
          <a:p>
            <a:r>
              <a:rPr lang="en-US" dirty="0"/>
              <a:t>How do we find consciousness, empirically?</a:t>
            </a:r>
          </a:p>
        </p:txBody>
      </p:sp>
      <p:sp>
        <p:nvSpPr>
          <p:cNvPr id="3" name="Text Placeholder 2">
            <a:extLst>
              <a:ext uri="{FF2B5EF4-FFF2-40B4-BE49-F238E27FC236}">
                <a16:creationId xmlns:a16="http://schemas.microsoft.com/office/drawing/2014/main" id="{84E824BD-B122-E94A-9CE9-47673463CA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706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CACB5-06A0-1944-A1CB-186206AAD680}"/>
              </a:ext>
            </a:extLst>
          </p:cNvPr>
          <p:cNvSpPr>
            <a:spLocks noGrp="1"/>
          </p:cNvSpPr>
          <p:nvPr>
            <p:ph type="title"/>
          </p:nvPr>
        </p:nvSpPr>
        <p:spPr/>
        <p:txBody>
          <a:bodyPr>
            <a:normAutofit/>
          </a:bodyPr>
          <a:lstStyle/>
          <a:p>
            <a:r>
              <a:rPr lang="en-US" dirty="0"/>
              <a:t>The Scientific Approach</a:t>
            </a:r>
          </a:p>
        </p:txBody>
      </p:sp>
      <p:sp>
        <p:nvSpPr>
          <p:cNvPr id="5" name="Content Placeholder 4">
            <a:extLst>
              <a:ext uri="{FF2B5EF4-FFF2-40B4-BE49-F238E27FC236}">
                <a16:creationId xmlns:a16="http://schemas.microsoft.com/office/drawing/2014/main" id="{B95615D4-B8A0-9841-894A-C901CCDC097F}"/>
              </a:ext>
            </a:extLst>
          </p:cNvPr>
          <p:cNvSpPr>
            <a:spLocks noGrp="1"/>
          </p:cNvSpPr>
          <p:nvPr>
            <p:ph idx="1"/>
          </p:nvPr>
        </p:nvSpPr>
        <p:spPr>
          <a:xfrm>
            <a:off x="552839" y="1714779"/>
            <a:ext cx="11086322" cy="5143221"/>
          </a:xfrm>
        </p:spPr>
        <p:txBody>
          <a:bodyPr>
            <a:normAutofit fontScale="92500" lnSpcReduction="20000"/>
          </a:bodyPr>
          <a:lstStyle/>
          <a:p>
            <a:r>
              <a:rPr lang="en-US" sz="4400" dirty="0"/>
              <a:t>The goal of a scientific/empirical investigation is to construct an explanation of a phenomenon</a:t>
            </a:r>
          </a:p>
          <a:p>
            <a:r>
              <a:rPr lang="en-US" sz="4400" dirty="0"/>
              <a:t>Should be based on observable data</a:t>
            </a:r>
          </a:p>
          <a:p>
            <a:pPr marL="0" indent="0">
              <a:buNone/>
            </a:pPr>
            <a:r>
              <a:rPr lang="en-US" sz="4400" dirty="0">
                <a:sym typeface="Wingdings" pitchFamily="2" charset="2"/>
              </a:rPr>
              <a:t>Can this method be applied to the problem of consciousness?</a:t>
            </a:r>
          </a:p>
          <a:p>
            <a:pPr marL="0" indent="0">
              <a:buNone/>
            </a:pPr>
            <a:r>
              <a:rPr lang="en-US" sz="4400" dirty="0"/>
              <a:t>The challenge: (phenomenal) consciousness is an inherently subjective and private (as opposed to publicly observable) mental phenomenon.</a:t>
            </a:r>
            <a:endParaRPr lang="en-US" sz="4400" dirty="0">
              <a:sym typeface="Wingdings" pitchFamily="2" charset="2"/>
            </a:endParaRPr>
          </a:p>
          <a:p>
            <a:pPr marL="0" indent="0">
              <a:buNone/>
            </a:pPr>
            <a:r>
              <a:rPr lang="en-US" sz="4400" dirty="0">
                <a:sym typeface="Wingdings" pitchFamily="2" charset="2"/>
              </a:rPr>
              <a:t> We use observations of behavior and brain activity, which are (indirect) windows to conscious state.</a:t>
            </a:r>
            <a:endParaRPr lang="en-US" sz="4400" dirty="0"/>
          </a:p>
        </p:txBody>
      </p:sp>
    </p:spTree>
    <p:extLst>
      <p:ext uri="{BB962C8B-B14F-4D97-AF65-F5344CB8AC3E}">
        <p14:creationId xmlns:p14="http://schemas.microsoft.com/office/powerpoint/2010/main" val="219016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CACB5-06A0-1944-A1CB-186206AAD680}"/>
              </a:ext>
            </a:extLst>
          </p:cNvPr>
          <p:cNvSpPr>
            <a:spLocks noGrp="1"/>
          </p:cNvSpPr>
          <p:nvPr>
            <p:ph type="title"/>
          </p:nvPr>
        </p:nvSpPr>
        <p:spPr/>
        <p:txBody>
          <a:bodyPr/>
          <a:lstStyle/>
          <a:p>
            <a:r>
              <a:rPr lang="en-US" dirty="0"/>
              <a:t>The Scientific Approach: NCC</a:t>
            </a:r>
          </a:p>
        </p:txBody>
      </p:sp>
      <p:sp>
        <p:nvSpPr>
          <p:cNvPr id="5" name="Content Placeholder 4">
            <a:extLst>
              <a:ext uri="{FF2B5EF4-FFF2-40B4-BE49-F238E27FC236}">
                <a16:creationId xmlns:a16="http://schemas.microsoft.com/office/drawing/2014/main" id="{B95615D4-B8A0-9841-894A-C901CCDC097F}"/>
              </a:ext>
            </a:extLst>
          </p:cNvPr>
          <p:cNvSpPr>
            <a:spLocks noGrp="1"/>
          </p:cNvSpPr>
          <p:nvPr>
            <p:ph idx="1"/>
          </p:nvPr>
        </p:nvSpPr>
        <p:spPr/>
        <p:txBody>
          <a:bodyPr>
            <a:normAutofit/>
          </a:bodyPr>
          <a:lstStyle/>
          <a:p>
            <a:pPr marL="0" indent="0">
              <a:buNone/>
            </a:pPr>
            <a:r>
              <a:rPr lang="en-US" sz="4400" dirty="0">
                <a:sym typeface="Wingdings" pitchFamily="2" charset="2"/>
              </a:rPr>
              <a:t>When does consciousness occur—with what neural properties?</a:t>
            </a:r>
          </a:p>
          <a:p>
            <a:pPr marL="0" indent="0">
              <a:buNone/>
            </a:pPr>
            <a:r>
              <a:rPr lang="en-US" sz="4400" dirty="0">
                <a:sym typeface="Wingdings" pitchFamily="2" charset="2"/>
              </a:rPr>
              <a:t> </a:t>
            </a:r>
            <a:r>
              <a:rPr lang="en-US" sz="4400" dirty="0"/>
              <a:t>Identify neural states that turn consciousness on and off</a:t>
            </a:r>
            <a:endParaRPr lang="en-US" sz="4400" dirty="0">
              <a:sym typeface="Wingdings" pitchFamily="2" charset="2"/>
            </a:endParaRPr>
          </a:p>
          <a:p>
            <a:pPr marL="0" indent="0">
              <a:buNone/>
            </a:pPr>
            <a:r>
              <a:rPr lang="en-US" sz="4400" dirty="0">
                <a:sym typeface="Wingdings" pitchFamily="2" charset="2"/>
              </a:rPr>
              <a:t>: Search for the </a:t>
            </a:r>
            <a:r>
              <a:rPr lang="en-US" sz="4400" b="1" dirty="0"/>
              <a:t>Neural Correlate of Consciousness (NCC): </a:t>
            </a:r>
            <a:r>
              <a:rPr lang="en-US" sz="4400" dirty="0"/>
              <a:t>the minimal neural condition that is causally necessary for (or is identical to) a conscious state</a:t>
            </a:r>
          </a:p>
          <a:p>
            <a:endParaRPr lang="en-US" sz="4400" dirty="0"/>
          </a:p>
        </p:txBody>
      </p:sp>
    </p:spTree>
    <p:extLst>
      <p:ext uri="{BB962C8B-B14F-4D97-AF65-F5344CB8AC3E}">
        <p14:creationId xmlns:p14="http://schemas.microsoft.com/office/powerpoint/2010/main" val="8955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99C7A-C1C6-E141-BAF6-9E1BDF8AE342}"/>
              </a:ext>
            </a:extLst>
          </p:cNvPr>
          <p:cNvSpPr>
            <a:spLocks noGrp="1"/>
          </p:cNvSpPr>
          <p:nvPr>
            <p:ph idx="1"/>
          </p:nvPr>
        </p:nvSpPr>
        <p:spPr/>
        <p:txBody>
          <a:bodyPr>
            <a:normAutofit fontScale="92500"/>
          </a:bodyPr>
          <a:lstStyle/>
          <a:p>
            <a:r>
              <a:rPr lang="en-US" sz="4000" dirty="0">
                <a:sym typeface="Wingdings" pitchFamily="2" charset="2"/>
              </a:rPr>
              <a:t>Search for the </a:t>
            </a:r>
            <a:r>
              <a:rPr lang="en-US" sz="4000" b="1" dirty="0"/>
              <a:t>Neural Correlate of Consciousness (NCC): </a:t>
            </a:r>
            <a:r>
              <a:rPr lang="en-US" sz="4000" dirty="0"/>
              <a:t>the minimal neural condition that is causally necessary for (or is identical to) a conscious state</a:t>
            </a:r>
          </a:p>
          <a:p>
            <a:pPr lvl="1"/>
            <a:r>
              <a:rPr lang="en-US" sz="3600" dirty="0"/>
              <a:t>There is a NCC for every conscious percept.</a:t>
            </a:r>
          </a:p>
          <a:p>
            <a:pPr lvl="1"/>
            <a:r>
              <a:rPr lang="en-US" sz="3600" dirty="0"/>
              <a:t>What is happening in the brain when there is consciousness?</a:t>
            </a:r>
          </a:p>
          <a:p>
            <a:pPr lvl="1"/>
            <a:r>
              <a:rPr lang="en-US" sz="3600" dirty="0"/>
              <a:t>What is happening in the brain when there isn’t consciousness?</a:t>
            </a:r>
          </a:p>
          <a:p>
            <a:r>
              <a:rPr lang="en-US" sz="4000" b="1" dirty="0"/>
              <a:t>Finding the NCC does not necessarily explain </a:t>
            </a:r>
            <a:r>
              <a:rPr lang="en-US" sz="4000" b="1" i="1" dirty="0"/>
              <a:t>why </a:t>
            </a:r>
            <a:r>
              <a:rPr lang="en-US" sz="4000" b="1" dirty="0"/>
              <a:t>or </a:t>
            </a:r>
            <a:r>
              <a:rPr lang="en-US" sz="4000" b="1" i="1" dirty="0"/>
              <a:t>how. </a:t>
            </a:r>
            <a:r>
              <a:rPr lang="en-US" sz="4000" b="1" dirty="0"/>
              <a:t>(Correlation, NOT Causation!)</a:t>
            </a:r>
            <a:endParaRPr lang="en-US" sz="4000" dirty="0"/>
          </a:p>
          <a:p>
            <a:endParaRPr lang="en-US" sz="4000" dirty="0"/>
          </a:p>
        </p:txBody>
      </p:sp>
      <p:sp>
        <p:nvSpPr>
          <p:cNvPr id="4" name="Title 3">
            <a:extLst>
              <a:ext uri="{FF2B5EF4-FFF2-40B4-BE49-F238E27FC236}">
                <a16:creationId xmlns:a16="http://schemas.microsoft.com/office/drawing/2014/main" id="{3A29F821-5058-F04B-8158-BB87FFAC4F7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The Scientific Approach: NCC</a:t>
            </a:r>
          </a:p>
        </p:txBody>
      </p:sp>
    </p:spTree>
    <p:extLst>
      <p:ext uri="{BB962C8B-B14F-4D97-AF65-F5344CB8AC3E}">
        <p14:creationId xmlns:p14="http://schemas.microsoft.com/office/powerpoint/2010/main" val="30090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26D0-089D-7C4F-A429-217BCDA680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A0469C-6264-C640-AF58-D0C07922D99A}"/>
              </a:ext>
            </a:extLst>
          </p:cNvPr>
          <p:cNvSpPr>
            <a:spLocks noGrp="1"/>
          </p:cNvSpPr>
          <p:nvPr>
            <p:ph idx="1"/>
          </p:nvPr>
        </p:nvSpPr>
        <p:spPr/>
        <p:txBody>
          <a:bodyPr>
            <a:normAutofit/>
          </a:bodyPr>
          <a:lstStyle/>
          <a:p>
            <a:r>
              <a:rPr lang="en-US" sz="4400" dirty="0"/>
              <a:t>Finding the NCC does not solve the Hard Problem of consciousness!</a:t>
            </a:r>
          </a:p>
          <a:p>
            <a:r>
              <a:rPr lang="en-US" sz="4400" dirty="0"/>
              <a:t>Rather, scientists are tackling the more general question of when, under what neural conditions, does consciousness occur.</a:t>
            </a:r>
          </a:p>
          <a:p>
            <a:r>
              <a:rPr lang="en-US" sz="4400" dirty="0"/>
              <a:t>But need to start with finding correlates to begin with.</a:t>
            </a:r>
          </a:p>
        </p:txBody>
      </p:sp>
      <p:sp>
        <p:nvSpPr>
          <p:cNvPr id="4" name="Title 3">
            <a:extLst>
              <a:ext uri="{FF2B5EF4-FFF2-40B4-BE49-F238E27FC236}">
                <a16:creationId xmlns:a16="http://schemas.microsoft.com/office/drawing/2014/main" id="{EEAC4388-DA2A-3142-8B19-902990FF8D4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The Scientific Approach: NCC</a:t>
            </a:r>
          </a:p>
        </p:txBody>
      </p:sp>
    </p:spTree>
    <p:extLst>
      <p:ext uri="{BB962C8B-B14F-4D97-AF65-F5344CB8AC3E}">
        <p14:creationId xmlns:p14="http://schemas.microsoft.com/office/powerpoint/2010/main" val="20036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4B74-2089-2F41-898D-7F1F07DA9CC4}"/>
              </a:ext>
            </a:extLst>
          </p:cNvPr>
          <p:cNvSpPr>
            <a:spLocks noGrp="1"/>
          </p:cNvSpPr>
          <p:nvPr>
            <p:ph type="title"/>
          </p:nvPr>
        </p:nvSpPr>
        <p:spPr/>
        <p:txBody>
          <a:bodyPr/>
          <a:lstStyle/>
          <a:p>
            <a:r>
              <a:rPr lang="en-US" dirty="0"/>
              <a:t>Course overview &amp; objectives</a:t>
            </a:r>
          </a:p>
        </p:txBody>
      </p:sp>
      <p:sp>
        <p:nvSpPr>
          <p:cNvPr id="3" name="Content Placeholder 2">
            <a:extLst>
              <a:ext uri="{FF2B5EF4-FFF2-40B4-BE49-F238E27FC236}">
                <a16:creationId xmlns:a16="http://schemas.microsoft.com/office/drawing/2014/main" id="{482D9CA0-45BB-5C46-A6F2-8DA53220CF8A}"/>
              </a:ext>
            </a:extLst>
          </p:cNvPr>
          <p:cNvSpPr>
            <a:spLocks noGrp="1"/>
          </p:cNvSpPr>
          <p:nvPr>
            <p:ph idx="1"/>
          </p:nvPr>
        </p:nvSpPr>
        <p:spPr>
          <a:xfrm>
            <a:off x="419100" y="1929384"/>
            <a:ext cx="11353800" cy="4928616"/>
          </a:xfrm>
        </p:spPr>
        <p:txBody>
          <a:bodyPr>
            <a:normAutofit/>
          </a:bodyPr>
          <a:lstStyle/>
          <a:p>
            <a:pPr marL="0" indent="0">
              <a:buNone/>
            </a:pPr>
            <a:r>
              <a:rPr lang="en-US" sz="4400" dirty="0"/>
              <a:t>Our main question is: </a:t>
            </a:r>
            <a:r>
              <a:rPr lang="en-US" sz="4400" b="1" dirty="0"/>
              <a:t>how do we </a:t>
            </a:r>
            <a:r>
              <a:rPr lang="en-US" sz="4400" b="1" i="1" dirty="0"/>
              <a:t>empirically</a:t>
            </a:r>
            <a:r>
              <a:rPr lang="en-US" sz="4400" b="1" dirty="0"/>
              <a:t> search for consciousness?</a:t>
            </a:r>
          </a:p>
          <a:p>
            <a:r>
              <a:rPr lang="en-US" sz="3600" b="1" dirty="0"/>
              <a:t>1. What is consciousness? How do we define and search for it in the physical world?</a:t>
            </a:r>
          </a:p>
          <a:p>
            <a:r>
              <a:rPr lang="en-US" sz="3600" dirty="0">
                <a:solidFill>
                  <a:schemeClr val="bg1">
                    <a:lumMod val="50000"/>
                  </a:schemeClr>
                </a:solidFill>
              </a:rPr>
              <a:t>2. What happens when consciousness is not there? + Methods of measure</a:t>
            </a:r>
          </a:p>
          <a:p>
            <a:r>
              <a:rPr lang="en-US" sz="3600" dirty="0">
                <a:solidFill>
                  <a:schemeClr val="bg1">
                    <a:lumMod val="50000"/>
                  </a:schemeClr>
                </a:solidFill>
              </a:rPr>
              <a:t>3. Can you be conscious.. but also unconscious? + Methods of measure</a:t>
            </a:r>
          </a:p>
          <a:p>
            <a:r>
              <a:rPr lang="en-US" sz="3600" dirty="0">
                <a:solidFill>
                  <a:schemeClr val="bg1">
                    <a:lumMod val="50000"/>
                  </a:schemeClr>
                </a:solidFill>
              </a:rPr>
              <a:t>4. Can consciousness arise from stuff that is not brain-matter (i.e. neurons)?</a:t>
            </a:r>
          </a:p>
          <a:p>
            <a:r>
              <a:rPr lang="en-US" sz="3600" dirty="0">
                <a:solidFill>
                  <a:schemeClr val="bg1">
                    <a:lumMod val="50000"/>
                  </a:schemeClr>
                </a:solidFill>
              </a:rPr>
              <a:t>5. Can the "self", our subjective experience, be measured with neuroscience?</a:t>
            </a:r>
          </a:p>
          <a:p>
            <a:pPr marL="0" indent="0">
              <a:buNone/>
            </a:pPr>
            <a:endParaRPr lang="en-US" sz="3600" dirty="0"/>
          </a:p>
        </p:txBody>
      </p:sp>
    </p:spTree>
    <p:extLst>
      <p:ext uri="{BB962C8B-B14F-4D97-AF65-F5344CB8AC3E}">
        <p14:creationId xmlns:p14="http://schemas.microsoft.com/office/powerpoint/2010/main" val="14782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AB26E-73A7-9E4F-8554-FE139D58EF35}"/>
              </a:ext>
            </a:extLst>
          </p:cNvPr>
          <p:cNvSpPr>
            <a:spLocks noGrp="1"/>
          </p:cNvSpPr>
          <p:nvPr>
            <p:ph idx="1"/>
          </p:nvPr>
        </p:nvSpPr>
        <p:spPr/>
        <p:txBody>
          <a:bodyPr>
            <a:normAutofit fontScale="92500" lnSpcReduction="20000"/>
          </a:bodyPr>
          <a:lstStyle/>
          <a:p>
            <a:pPr marL="0" indent="0">
              <a:buNone/>
            </a:pPr>
            <a:r>
              <a:rPr lang="en-US" sz="4000" dirty="0"/>
              <a:t>Task </a:t>
            </a:r>
            <a:r>
              <a:rPr lang="en-US" sz="4000" i="1" dirty="0"/>
              <a:t>after</a:t>
            </a:r>
            <a:r>
              <a:rPr lang="en-US" sz="4000" dirty="0"/>
              <a:t> finding the NCC:</a:t>
            </a:r>
          </a:p>
          <a:p>
            <a:pPr marL="0" indent="0">
              <a:buNone/>
            </a:pPr>
            <a:r>
              <a:rPr lang="en-US" sz="4000" dirty="0"/>
              <a:t>Is the correlated neural state is necessary or sufficient for consciousness?</a:t>
            </a:r>
          </a:p>
          <a:p>
            <a:pPr marL="0" indent="0">
              <a:buNone/>
            </a:pPr>
            <a:r>
              <a:rPr lang="en-US" sz="4000" dirty="0">
                <a:sym typeface="Wingdings" pitchFamily="2" charset="2"/>
              </a:rPr>
              <a:t> </a:t>
            </a:r>
            <a:r>
              <a:rPr lang="en-US" sz="4000" dirty="0"/>
              <a:t>manipulate the system of testing and observe what happens.</a:t>
            </a:r>
          </a:p>
          <a:p>
            <a:r>
              <a:rPr lang="en-US" sz="4000" dirty="0"/>
              <a:t>Testing for necessity of a condition: eliminate or disrupt the NCC and see if consciousness is gone.</a:t>
            </a:r>
          </a:p>
          <a:p>
            <a:r>
              <a:rPr lang="en-US" sz="4000" dirty="0"/>
              <a:t>Testing for sufficiency of a condition: produce or modulate the NCC and see if consciousness is there.</a:t>
            </a:r>
          </a:p>
          <a:p>
            <a:pPr marL="0" indent="0">
              <a:buNone/>
            </a:pPr>
            <a:endParaRPr lang="en-US" sz="4000" dirty="0"/>
          </a:p>
        </p:txBody>
      </p:sp>
      <p:sp>
        <p:nvSpPr>
          <p:cNvPr id="5" name="Title 4">
            <a:extLst>
              <a:ext uri="{FF2B5EF4-FFF2-40B4-BE49-F238E27FC236}">
                <a16:creationId xmlns:a16="http://schemas.microsoft.com/office/drawing/2014/main" id="{E8FFADE2-5A12-044C-B091-ADAC312EB344}"/>
              </a:ext>
            </a:extLst>
          </p:cNvPr>
          <p:cNvSpPr>
            <a:spLocks noGrp="1"/>
          </p:cNvSpPr>
          <p:nvPr>
            <p:ph type="title"/>
          </p:nvPr>
        </p:nvSpPr>
        <p:spPr/>
        <p:txBody>
          <a:bodyPr/>
          <a:lstStyle/>
          <a:p>
            <a:endParaRPr lang="en-US" dirty="0"/>
          </a:p>
        </p:txBody>
      </p:sp>
      <p:sp>
        <p:nvSpPr>
          <p:cNvPr id="6" name="Title 3">
            <a:extLst>
              <a:ext uri="{FF2B5EF4-FFF2-40B4-BE49-F238E27FC236}">
                <a16:creationId xmlns:a16="http://schemas.microsoft.com/office/drawing/2014/main" id="{27AACB77-FFEB-3044-A46D-8BA3B4EEBB9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The Scientific Approach: NCC</a:t>
            </a:r>
          </a:p>
        </p:txBody>
      </p:sp>
    </p:spTree>
    <p:extLst>
      <p:ext uri="{BB962C8B-B14F-4D97-AF65-F5344CB8AC3E}">
        <p14:creationId xmlns:p14="http://schemas.microsoft.com/office/powerpoint/2010/main" val="52924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DD766-3FD9-0347-88EC-A05B49C3BABD}"/>
              </a:ext>
            </a:extLst>
          </p:cNvPr>
          <p:cNvSpPr>
            <a:spLocks noGrp="1"/>
          </p:cNvSpPr>
          <p:nvPr>
            <p:ph idx="1"/>
          </p:nvPr>
        </p:nvSpPr>
        <p:spPr/>
        <p:txBody>
          <a:bodyPr>
            <a:normAutofit/>
          </a:bodyPr>
          <a:lstStyle/>
          <a:p>
            <a:r>
              <a:rPr lang="en-US" sz="3600" dirty="0"/>
              <a:t>In the empirical investigation of consciousness, we need to leverage the </a:t>
            </a:r>
            <a:r>
              <a:rPr lang="en-US" sz="3600" i="1" dirty="0"/>
              <a:t>observable</a:t>
            </a:r>
            <a:r>
              <a:rPr lang="en-US" sz="3600" dirty="0"/>
              <a:t> behavior that serve as indirect windows to one’s conscious mental state.</a:t>
            </a:r>
          </a:p>
          <a:p>
            <a:r>
              <a:rPr lang="en-US" sz="3600" dirty="0"/>
              <a:t>The most telling window for the state of consciousness are cases that clearly separates state of unconsciousness and consciousness (e.g. sleep vs. awake, coma vs. awake, consciously aware vs. subconscious processing)</a:t>
            </a:r>
          </a:p>
        </p:txBody>
      </p:sp>
      <p:sp>
        <p:nvSpPr>
          <p:cNvPr id="4" name="Title 3">
            <a:extLst>
              <a:ext uri="{FF2B5EF4-FFF2-40B4-BE49-F238E27FC236}">
                <a16:creationId xmlns:a16="http://schemas.microsoft.com/office/drawing/2014/main" id="{773498B6-677D-1A44-9226-EBEA83B3494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The Scientific Approach</a:t>
            </a:r>
          </a:p>
        </p:txBody>
      </p:sp>
    </p:spTree>
    <p:extLst>
      <p:ext uri="{BB962C8B-B14F-4D97-AF65-F5344CB8AC3E}">
        <p14:creationId xmlns:p14="http://schemas.microsoft.com/office/powerpoint/2010/main" val="6182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A4477-7581-244C-8B25-99D7A85A46B2}"/>
              </a:ext>
            </a:extLst>
          </p:cNvPr>
          <p:cNvSpPr>
            <a:spLocks noGrp="1"/>
          </p:cNvSpPr>
          <p:nvPr>
            <p:ph type="title"/>
          </p:nvPr>
        </p:nvSpPr>
        <p:spPr>
          <a:xfrm>
            <a:off x="838200" y="273685"/>
            <a:ext cx="10515600" cy="1325563"/>
          </a:xfrm>
        </p:spPr>
        <p:txBody>
          <a:bodyPr>
            <a:normAutofit fontScale="90000"/>
          </a:bodyPr>
          <a:lstStyle/>
          <a:p>
            <a:r>
              <a:rPr lang="en-US" dirty="0"/>
              <a:t>Preview: What happens when consciousness is not there?</a:t>
            </a:r>
          </a:p>
        </p:txBody>
      </p:sp>
      <p:sp>
        <p:nvSpPr>
          <p:cNvPr id="4" name="Content Placeholder 3">
            <a:extLst>
              <a:ext uri="{FF2B5EF4-FFF2-40B4-BE49-F238E27FC236}">
                <a16:creationId xmlns:a16="http://schemas.microsoft.com/office/drawing/2014/main" id="{2F882A00-ED42-0C4A-B499-34E0411A1EC9}"/>
              </a:ext>
            </a:extLst>
          </p:cNvPr>
          <p:cNvSpPr>
            <a:spLocks noGrp="1"/>
          </p:cNvSpPr>
          <p:nvPr>
            <p:ph idx="1"/>
          </p:nvPr>
        </p:nvSpPr>
        <p:spPr/>
        <p:txBody>
          <a:bodyPr>
            <a:normAutofit/>
          </a:bodyPr>
          <a:lstStyle/>
          <a:p>
            <a:r>
              <a:rPr lang="en-US" sz="4400" dirty="0"/>
              <a:t>What is the difference in the brain when we are conscious vs. unconscious?</a:t>
            </a:r>
          </a:p>
          <a:p>
            <a:pPr>
              <a:buFont typeface="Wingdings" pitchFamily="2" charset="2"/>
              <a:buChar char="à"/>
            </a:pPr>
            <a:r>
              <a:rPr lang="en-US" sz="4400" dirty="0">
                <a:sym typeface="Wingdings" pitchFamily="2" charset="2"/>
              </a:rPr>
              <a:t>Observe behavior with clear contrast in existence or absence of consciousness</a:t>
            </a:r>
          </a:p>
          <a:p>
            <a:pPr lvl="1"/>
            <a:r>
              <a:rPr lang="en-US" sz="4000" dirty="0">
                <a:sym typeface="Wingdings" pitchFamily="2" charset="2"/>
              </a:rPr>
              <a:t>Sleep vs. Awake/Coma vs. Awake (global approach)</a:t>
            </a:r>
          </a:p>
          <a:p>
            <a:pPr lvl="1"/>
            <a:r>
              <a:rPr lang="en-US" sz="4000" dirty="0">
                <a:sym typeface="Wingdings" pitchFamily="2" charset="2"/>
              </a:rPr>
              <a:t>Aware vs. Unaware (content-specific approach)</a:t>
            </a:r>
            <a:endParaRPr lang="en-US" sz="4000" dirty="0"/>
          </a:p>
        </p:txBody>
      </p:sp>
    </p:spTree>
    <p:extLst>
      <p:ext uri="{BB962C8B-B14F-4D97-AF65-F5344CB8AC3E}">
        <p14:creationId xmlns:p14="http://schemas.microsoft.com/office/powerpoint/2010/main" val="264814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A4477-7581-244C-8B25-99D7A85A46B2}"/>
              </a:ext>
            </a:extLst>
          </p:cNvPr>
          <p:cNvSpPr>
            <a:spLocks noGrp="1"/>
          </p:cNvSpPr>
          <p:nvPr>
            <p:ph type="title"/>
          </p:nvPr>
        </p:nvSpPr>
        <p:spPr>
          <a:xfrm>
            <a:off x="838200" y="273685"/>
            <a:ext cx="10515600" cy="1325563"/>
          </a:xfrm>
        </p:spPr>
        <p:txBody>
          <a:bodyPr>
            <a:normAutofit fontScale="90000"/>
          </a:bodyPr>
          <a:lstStyle/>
          <a:p>
            <a:r>
              <a:rPr lang="en-US" dirty="0"/>
              <a:t>Preview: What happens when consciousness is not there?</a:t>
            </a:r>
          </a:p>
        </p:txBody>
      </p:sp>
      <p:sp>
        <p:nvSpPr>
          <p:cNvPr id="4" name="Content Placeholder 3">
            <a:extLst>
              <a:ext uri="{FF2B5EF4-FFF2-40B4-BE49-F238E27FC236}">
                <a16:creationId xmlns:a16="http://schemas.microsoft.com/office/drawing/2014/main" id="{2F882A00-ED42-0C4A-B499-34E0411A1EC9}"/>
              </a:ext>
            </a:extLst>
          </p:cNvPr>
          <p:cNvSpPr>
            <a:spLocks noGrp="1"/>
          </p:cNvSpPr>
          <p:nvPr>
            <p:ph idx="1"/>
          </p:nvPr>
        </p:nvSpPr>
        <p:spPr/>
        <p:txBody>
          <a:bodyPr>
            <a:normAutofit fontScale="92500" lnSpcReduction="20000"/>
          </a:bodyPr>
          <a:lstStyle/>
          <a:p>
            <a:r>
              <a:rPr lang="en-US" sz="4400" dirty="0"/>
              <a:t>What is the difference in the brain when we are conscious vs. unconscious?</a:t>
            </a:r>
          </a:p>
          <a:p>
            <a:r>
              <a:rPr lang="en-US" sz="4400" dirty="0"/>
              <a:t>What can we learn from it?</a:t>
            </a:r>
          </a:p>
          <a:p>
            <a:r>
              <a:rPr lang="en-US" sz="4400" dirty="0"/>
              <a:t>What can’t we learn from it?</a:t>
            </a:r>
          </a:p>
          <a:p>
            <a:pPr marL="0" indent="0">
              <a:buNone/>
            </a:pPr>
            <a:r>
              <a:rPr lang="en-US" sz="4400" dirty="0"/>
              <a:t>+ methods of measuring brain activity (fMRI, EEG) (recording, correlational)</a:t>
            </a:r>
          </a:p>
          <a:p>
            <a:pPr marL="0" indent="0">
              <a:buNone/>
            </a:pPr>
            <a:r>
              <a:rPr lang="en-US" sz="4400" dirty="0"/>
              <a:t>+ methods of manipulating brain activity (TMS) (perturbational, but often not isolated)</a:t>
            </a:r>
          </a:p>
          <a:p>
            <a:pPr marL="0" indent="0">
              <a:buNone/>
            </a:pPr>
            <a:r>
              <a:rPr lang="en-US" sz="4400" dirty="0"/>
              <a:t>+ methods of investigating lesions (causal, but often not isolated)</a:t>
            </a:r>
          </a:p>
        </p:txBody>
      </p:sp>
    </p:spTree>
    <p:extLst>
      <p:ext uri="{BB962C8B-B14F-4D97-AF65-F5344CB8AC3E}">
        <p14:creationId xmlns:p14="http://schemas.microsoft.com/office/powerpoint/2010/main" val="37259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B39-B0DF-6342-9819-568CBC90DB6E}"/>
              </a:ext>
            </a:extLst>
          </p:cNvPr>
          <p:cNvSpPr>
            <a:spLocks noGrp="1"/>
          </p:cNvSpPr>
          <p:nvPr>
            <p:ph type="title"/>
          </p:nvPr>
        </p:nvSpPr>
        <p:spPr/>
        <p:txBody>
          <a:bodyPr/>
          <a:lstStyle/>
          <a:p>
            <a:r>
              <a:rPr lang="en-US" dirty="0"/>
              <a:t>Extra readings &amp; materials</a:t>
            </a:r>
          </a:p>
        </p:txBody>
      </p:sp>
      <p:sp>
        <p:nvSpPr>
          <p:cNvPr id="3" name="Content Placeholder 2">
            <a:extLst>
              <a:ext uri="{FF2B5EF4-FFF2-40B4-BE49-F238E27FC236}">
                <a16:creationId xmlns:a16="http://schemas.microsoft.com/office/drawing/2014/main" id="{07ADF57E-B2CC-944E-BC1F-80899629D863}"/>
              </a:ext>
            </a:extLst>
          </p:cNvPr>
          <p:cNvSpPr>
            <a:spLocks noGrp="1"/>
          </p:cNvSpPr>
          <p:nvPr>
            <p:ph idx="1"/>
          </p:nvPr>
        </p:nvSpPr>
        <p:spPr/>
        <p:txBody>
          <a:bodyPr>
            <a:noAutofit/>
          </a:bodyPr>
          <a:lstStyle/>
          <a:p>
            <a:pPr lvl="0" fontAlgn="ctr"/>
            <a:r>
              <a:rPr lang="en-US" sz="4400" dirty="0"/>
              <a:t>Tim Crane Introduction to Mind-Body Problem</a:t>
            </a:r>
          </a:p>
          <a:p>
            <a:pPr lvl="0" fontAlgn="ctr"/>
            <a:r>
              <a:rPr lang="en-US" sz="4400" dirty="0"/>
              <a:t>Thomas Nagel, What is it like to be a bat?</a:t>
            </a:r>
          </a:p>
        </p:txBody>
      </p:sp>
    </p:spTree>
    <p:extLst>
      <p:ext uri="{BB962C8B-B14F-4D97-AF65-F5344CB8AC3E}">
        <p14:creationId xmlns:p14="http://schemas.microsoft.com/office/powerpoint/2010/main" val="424813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39E56-85EB-6446-8B70-A76F1926D507}"/>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53636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0E27-5AAB-9F47-A89E-AE80240E7176}"/>
              </a:ext>
            </a:extLst>
          </p:cNvPr>
          <p:cNvSpPr>
            <a:spLocks noGrp="1"/>
          </p:cNvSpPr>
          <p:nvPr>
            <p:ph type="title"/>
          </p:nvPr>
        </p:nvSpPr>
        <p:spPr/>
        <p:txBody>
          <a:bodyPr>
            <a:normAutofit/>
          </a:bodyPr>
          <a:lstStyle/>
          <a:p>
            <a:r>
              <a:rPr lang="en-US" dirty="0"/>
              <a:t>Remember our intention!</a:t>
            </a:r>
          </a:p>
        </p:txBody>
      </p:sp>
      <p:sp>
        <p:nvSpPr>
          <p:cNvPr id="3" name="Content Placeholder 2">
            <a:extLst>
              <a:ext uri="{FF2B5EF4-FFF2-40B4-BE49-F238E27FC236}">
                <a16:creationId xmlns:a16="http://schemas.microsoft.com/office/drawing/2014/main" id="{BD0B6B12-6721-2543-A05B-17408E332BC5}"/>
              </a:ext>
            </a:extLst>
          </p:cNvPr>
          <p:cNvSpPr>
            <a:spLocks noGrp="1"/>
          </p:cNvSpPr>
          <p:nvPr>
            <p:ph idx="1"/>
          </p:nvPr>
        </p:nvSpPr>
        <p:spPr>
          <a:xfrm>
            <a:off x="838200" y="4240784"/>
            <a:ext cx="10515600" cy="2311400"/>
          </a:xfrm>
        </p:spPr>
        <p:txBody>
          <a:bodyPr>
            <a:normAutofit fontScale="92500" lnSpcReduction="20000"/>
          </a:bodyPr>
          <a:lstStyle/>
          <a:p>
            <a:r>
              <a:rPr lang="en-US" sz="4000" dirty="0"/>
              <a:t>What things are conscious and what things aren’t conscious? What is the reasoning behind the distinction? What is our criteria to </a:t>
            </a:r>
            <a:r>
              <a:rPr lang="en-US" sz="4000" b="1" dirty="0"/>
              <a:t>attribute consciousness to something</a:t>
            </a:r>
            <a:r>
              <a:rPr lang="en-US" sz="4000" dirty="0"/>
              <a:t>?</a:t>
            </a:r>
          </a:p>
          <a:p>
            <a:pPr marL="0" indent="0">
              <a:buNone/>
            </a:pPr>
            <a:r>
              <a:rPr lang="en-US" sz="4000" dirty="0">
                <a:sym typeface="Wingdings" pitchFamily="2" charset="2"/>
              </a:rPr>
              <a:t> Need for a systematic model of what the mind and consciousness is, including their definition, their nature and their requisite conditions.</a:t>
            </a:r>
            <a:endParaRPr lang="en-US" sz="4000" dirty="0"/>
          </a:p>
        </p:txBody>
      </p:sp>
      <p:pic>
        <p:nvPicPr>
          <p:cNvPr id="6" name="Picture 5">
            <a:extLst>
              <a:ext uri="{FF2B5EF4-FFF2-40B4-BE49-F238E27FC236}">
                <a16:creationId xmlns:a16="http://schemas.microsoft.com/office/drawing/2014/main" id="{E87CCA37-8F4C-054A-8CA7-A7A4A98BBD07}"/>
              </a:ext>
            </a:extLst>
          </p:cNvPr>
          <p:cNvPicPr>
            <a:picLocks noChangeAspect="1"/>
          </p:cNvPicPr>
          <p:nvPr/>
        </p:nvPicPr>
        <p:blipFill>
          <a:blip r:embed="rId3"/>
          <a:stretch>
            <a:fillRect/>
          </a:stretch>
        </p:blipFill>
        <p:spPr>
          <a:xfrm>
            <a:off x="838200" y="1929384"/>
            <a:ext cx="8420100" cy="2311400"/>
          </a:xfrm>
          <a:prstGeom prst="rect">
            <a:avLst/>
          </a:prstGeom>
        </p:spPr>
      </p:pic>
      <p:pic>
        <p:nvPicPr>
          <p:cNvPr id="7" name="Picture 6">
            <a:extLst>
              <a:ext uri="{FF2B5EF4-FFF2-40B4-BE49-F238E27FC236}">
                <a16:creationId xmlns:a16="http://schemas.microsoft.com/office/drawing/2014/main" id="{7A03C2CE-C591-C746-8B4C-AF9F786DEE67}"/>
              </a:ext>
            </a:extLst>
          </p:cNvPr>
          <p:cNvPicPr>
            <a:picLocks noChangeAspect="1"/>
          </p:cNvPicPr>
          <p:nvPr/>
        </p:nvPicPr>
        <p:blipFill>
          <a:blip r:embed="rId4"/>
          <a:stretch>
            <a:fillRect/>
          </a:stretch>
        </p:blipFill>
        <p:spPr>
          <a:xfrm>
            <a:off x="9258300" y="2391373"/>
            <a:ext cx="1570490" cy="1315285"/>
          </a:xfrm>
          <a:prstGeom prst="rect">
            <a:avLst/>
          </a:prstGeom>
        </p:spPr>
      </p:pic>
      <p:pic>
        <p:nvPicPr>
          <p:cNvPr id="8" name="Picture 7">
            <a:extLst>
              <a:ext uri="{FF2B5EF4-FFF2-40B4-BE49-F238E27FC236}">
                <a16:creationId xmlns:a16="http://schemas.microsoft.com/office/drawing/2014/main" id="{07614127-D582-D64F-95ED-D8BF7BACF098}"/>
              </a:ext>
            </a:extLst>
          </p:cNvPr>
          <p:cNvPicPr>
            <a:picLocks noChangeAspect="1"/>
          </p:cNvPicPr>
          <p:nvPr/>
        </p:nvPicPr>
        <p:blipFill rotWithShape="1">
          <a:blip r:embed="rId5"/>
          <a:srcRect l="27206" r="20236"/>
          <a:stretch/>
        </p:blipFill>
        <p:spPr>
          <a:xfrm>
            <a:off x="7993256" y="2259311"/>
            <a:ext cx="1350723" cy="1447347"/>
          </a:xfrm>
          <a:prstGeom prst="rect">
            <a:avLst/>
          </a:prstGeom>
        </p:spPr>
      </p:pic>
    </p:spTree>
    <p:extLst>
      <p:ext uri="{BB962C8B-B14F-4D97-AF65-F5344CB8AC3E}">
        <p14:creationId xmlns:p14="http://schemas.microsoft.com/office/powerpoint/2010/main" val="20511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7A30-FC86-EE4B-8966-98E5D290641F}"/>
              </a:ext>
            </a:extLst>
          </p:cNvPr>
          <p:cNvSpPr>
            <a:spLocks noGrp="1"/>
          </p:cNvSpPr>
          <p:nvPr>
            <p:ph type="title"/>
          </p:nvPr>
        </p:nvSpPr>
        <p:spPr/>
        <p:txBody>
          <a:bodyPr/>
          <a:lstStyle/>
          <a:p>
            <a:r>
              <a:rPr lang="en-US" dirty="0"/>
              <a:t>Consciousness!</a:t>
            </a:r>
          </a:p>
        </p:txBody>
      </p:sp>
      <p:sp>
        <p:nvSpPr>
          <p:cNvPr id="5" name="Text Placeholder 4">
            <a:extLst>
              <a:ext uri="{FF2B5EF4-FFF2-40B4-BE49-F238E27FC236}">
                <a16:creationId xmlns:a16="http://schemas.microsoft.com/office/drawing/2014/main" id="{A0E0E0FF-74C6-C149-8FF8-9A73EDC4D9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259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DFD86B-084A-794D-BC2F-B92C19F5E1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What is consciousness?</a:t>
            </a:r>
          </a:p>
        </p:txBody>
      </p:sp>
      <p:sp>
        <p:nvSpPr>
          <p:cNvPr id="8" name="Content Placeholder 3">
            <a:extLst>
              <a:ext uri="{FF2B5EF4-FFF2-40B4-BE49-F238E27FC236}">
                <a16:creationId xmlns:a16="http://schemas.microsoft.com/office/drawing/2014/main" id="{B534044E-3EDC-3841-9D19-9AE097888AB2}"/>
              </a:ext>
            </a:extLst>
          </p:cNvPr>
          <p:cNvSpPr>
            <a:spLocks noGrp="1"/>
          </p:cNvSpPr>
          <p:nvPr>
            <p:ph sz="half" idx="1"/>
          </p:nvPr>
        </p:nvSpPr>
        <p:spPr/>
        <p:txBody>
          <a:bodyPr>
            <a:noAutofit/>
          </a:bodyPr>
          <a:lstStyle/>
          <a:p>
            <a:pPr marL="0" indent="0">
              <a:buNone/>
            </a:pPr>
            <a:r>
              <a:rPr lang="en-US" sz="3600" b="1" dirty="0"/>
              <a:t>Contexts in which we use the term “conscious”:</a:t>
            </a:r>
          </a:p>
          <a:p>
            <a:r>
              <a:rPr lang="en-US" sz="3600" dirty="0"/>
              <a:t>Sleep vs Awake/Alert</a:t>
            </a:r>
          </a:p>
          <a:p>
            <a:r>
              <a:rPr lang="en-US" sz="3600" dirty="0"/>
              <a:t>Aware vs. Unaware</a:t>
            </a:r>
          </a:p>
          <a:p>
            <a:r>
              <a:rPr lang="en-US" sz="3600" dirty="0"/>
              <a:t>Unconsciously doing something (i.e. without thinking)</a:t>
            </a:r>
          </a:p>
        </p:txBody>
      </p:sp>
      <p:sp>
        <p:nvSpPr>
          <p:cNvPr id="10" name="Content Placeholder 2">
            <a:extLst>
              <a:ext uri="{FF2B5EF4-FFF2-40B4-BE49-F238E27FC236}">
                <a16:creationId xmlns:a16="http://schemas.microsoft.com/office/drawing/2014/main" id="{7ADE6E4D-4F3C-6646-9CBA-0BF5641C766D}"/>
              </a:ext>
            </a:extLst>
          </p:cNvPr>
          <p:cNvSpPr>
            <a:spLocks noGrp="1"/>
          </p:cNvSpPr>
          <p:nvPr>
            <p:ph sz="half" idx="2"/>
          </p:nvPr>
        </p:nvSpPr>
        <p:spPr/>
        <p:txBody>
          <a:bodyPr>
            <a:noAutofit/>
          </a:bodyPr>
          <a:lstStyle/>
          <a:p>
            <a:pPr marL="0" indent="0">
              <a:buNone/>
            </a:pPr>
            <a:r>
              <a:rPr lang="en-US" sz="3600" b="1" dirty="0"/>
              <a:t>A conscious person …</a:t>
            </a:r>
          </a:p>
          <a:p>
            <a:r>
              <a:rPr lang="en-US" sz="3600" dirty="0"/>
              <a:t>has an awareness of themselves, the events happening around them, and the ability to process them. </a:t>
            </a:r>
          </a:p>
          <a:p>
            <a:r>
              <a:rPr lang="en-US" sz="3600" dirty="0"/>
              <a:t>is awake, as opposed to asleep or in a coma</a:t>
            </a:r>
          </a:p>
        </p:txBody>
      </p:sp>
    </p:spTree>
    <p:extLst>
      <p:ext uri="{BB962C8B-B14F-4D97-AF65-F5344CB8AC3E}">
        <p14:creationId xmlns:p14="http://schemas.microsoft.com/office/powerpoint/2010/main" val="903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D9FF-9B09-834C-ACDF-35D62113DEC9}"/>
              </a:ext>
            </a:extLst>
          </p:cNvPr>
          <p:cNvSpPr>
            <a:spLocks noGrp="1"/>
          </p:cNvSpPr>
          <p:nvPr>
            <p:ph idx="1"/>
          </p:nvPr>
        </p:nvSpPr>
        <p:spPr>
          <a:xfrm>
            <a:off x="196596" y="3930903"/>
            <a:ext cx="11798808" cy="4251960"/>
          </a:xfrm>
        </p:spPr>
        <p:txBody>
          <a:bodyPr>
            <a:normAutofit/>
          </a:bodyPr>
          <a:lstStyle/>
          <a:p>
            <a:r>
              <a:rPr lang="en-US" sz="4000" dirty="0"/>
              <a:t>Why think robots aren’t “conscious” in the way that we are? What's the difference between them and us?</a:t>
            </a:r>
          </a:p>
          <a:p>
            <a:r>
              <a:rPr lang="en-US" sz="4000" dirty="0"/>
              <a:t>What do we mean when we say something is conscious? What are we saying that they are capable of doing?</a:t>
            </a:r>
          </a:p>
          <a:p>
            <a:endParaRPr lang="en-US" sz="4000" dirty="0"/>
          </a:p>
        </p:txBody>
      </p:sp>
      <p:grpSp>
        <p:nvGrpSpPr>
          <p:cNvPr id="6" name="Group 5">
            <a:extLst>
              <a:ext uri="{FF2B5EF4-FFF2-40B4-BE49-F238E27FC236}">
                <a16:creationId xmlns:a16="http://schemas.microsoft.com/office/drawing/2014/main" id="{F418271A-952B-884F-A91F-D6960074E69F}"/>
              </a:ext>
            </a:extLst>
          </p:cNvPr>
          <p:cNvGrpSpPr/>
          <p:nvPr/>
        </p:nvGrpSpPr>
        <p:grpSpPr>
          <a:xfrm>
            <a:off x="838200" y="1771397"/>
            <a:ext cx="9990590" cy="2311400"/>
            <a:chOff x="838200" y="1771397"/>
            <a:chExt cx="9990590" cy="2311400"/>
          </a:xfrm>
        </p:grpSpPr>
        <p:pic>
          <p:nvPicPr>
            <p:cNvPr id="4" name="Picture 3">
              <a:extLst>
                <a:ext uri="{FF2B5EF4-FFF2-40B4-BE49-F238E27FC236}">
                  <a16:creationId xmlns:a16="http://schemas.microsoft.com/office/drawing/2014/main" id="{51411C9E-1478-2D44-B5CA-FF885AD97554}"/>
                </a:ext>
              </a:extLst>
            </p:cNvPr>
            <p:cNvPicPr>
              <a:picLocks noChangeAspect="1"/>
            </p:cNvPicPr>
            <p:nvPr/>
          </p:nvPicPr>
          <p:blipFill>
            <a:blip r:embed="rId2"/>
            <a:stretch>
              <a:fillRect/>
            </a:stretch>
          </p:blipFill>
          <p:spPr>
            <a:xfrm>
              <a:off x="838200" y="1771397"/>
              <a:ext cx="8420100" cy="2311400"/>
            </a:xfrm>
            <a:prstGeom prst="rect">
              <a:avLst/>
            </a:prstGeom>
          </p:spPr>
        </p:pic>
        <p:pic>
          <p:nvPicPr>
            <p:cNvPr id="5" name="Picture 4">
              <a:extLst>
                <a:ext uri="{FF2B5EF4-FFF2-40B4-BE49-F238E27FC236}">
                  <a16:creationId xmlns:a16="http://schemas.microsoft.com/office/drawing/2014/main" id="{4791D35C-3087-3840-ABB5-DEE040E7801D}"/>
                </a:ext>
              </a:extLst>
            </p:cNvPr>
            <p:cNvPicPr>
              <a:picLocks noChangeAspect="1"/>
            </p:cNvPicPr>
            <p:nvPr/>
          </p:nvPicPr>
          <p:blipFill>
            <a:blip r:embed="rId3"/>
            <a:stretch>
              <a:fillRect/>
            </a:stretch>
          </p:blipFill>
          <p:spPr>
            <a:xfrm>
              <a:off x="9258300" y="2269454"/>
              <a:ext cx="1570490" cy="1315285"/>
            </a:xfrm>
            <a:prstGeom prst="rect">
              <a:avLst/>
            </a:prstGeom>
          </p:spPr>
        </p:pic>
      </p:grpSp>
      <p:sp>
        <p:nvSpPr>
          <p:cNvPr id="9" name="Title 1">
            <a:extLst>
              <a:ext uri="{FF2B5EF4-FFF2-40B4-BE49-F238E27FC236}">
                <a16:creationId xmlns:a16="http://schemas.microsoft.com/office/drawing/2014/main" id="{5C0F968F-1156-3349-9F50-DDBF903390E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t>Consciousness!</a:t>
            </a:r>
            <a:endParaRPr lang="en-US" dirty="0"/>
          </a:p>
        </p:txBody>
      </p:sp>
    </p:spTree>
    <p:extLst>
      <p:ext uri="{BB962C8B-B14F-4D97-AF65-F5344CB8AC3E}">
        <p14:creationId xmlns:p14="http://schemas.microsoft.com/office/powerpoint/2010/main" val="290935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132F-60CD-9548-8697-59CA2A2D7EE7}"/>
              </a:ext>
            </a:extLst>
          </p:cNvPr>
          <p:cNvSpPr>
            <a:spLocks noGrp="1"/>
          </p:cNvSpPr>
          <p:nvPr>
            <p:ph type="title"/>
          </p:nvPr>
        </p:nvSpPr>
        <p:spPr/>
        <p:txBody>
          <a:bodyPr/>
          <a:lstStyle/>
          <a:p>
            <a:r>
              <a:rPr lang="en-US" dirty="0"/>
              <a:t>Consciousness!</a:t>
            </a:r>
          </a:p>
        </p:txBody>
      </p:sp>
      <p:sp>
        <p:nvSpPr>
          <p:cNvPr id="3" name="Content Placeholder 2">
            <a:extLst>
              <a:ext uri="{FF2B5EF4-FFF2-40B4-BE49-F238E27FC236}">
                <a16:creationId xmlns:a16="http://schemas.microsoft.com/office/drawing/2014/main" id="{CDFE91D7-92FC-0146-AA24-30FA166A6932}"/>
              </a:ext>
            </a:extLst>
          </p:cNvPr>
          <p:cNvSpPr>
            <a:spLocks noGrp="1"/>
          </p:cNvSpPr>
          <p:nvPr>
            <p:ph idx="1"/>
          </p:nvPr>
        </p:nvSpPr>
        <p:spPr>
          <a:xfrm>
            <a:off x="506185" y="4366895"/>
            <a:ext cx="11179629" cy="4251960"/>
          </a:xfrm>
        </p:spPr>
        <p:txBody>
          <a:bodyPr>
            <a:noAutofit/>
          </a:bodyPr>
          <a:lstStyle/>
          <a:p>
            <a:r>
              <a:rPr lang="en-US" sz="4000" dirty="0"/>
              <a:t>Consciousness is the subjective, or phenomenal, aspect of your first-person experience.</a:t>
            </a:r>
          </a:p>
          <a:p>
            <a:r>
              <a:rPr lang="en-US" sz="4000" dirty="0"/>
              <a:t>This seems to be the essential property we look for when determining whether something is conscious.</a:t>
            </a:r>
          </a:p>
        </p:txBody>
      </p:sp>
      <p:grpSp>
        <p:nvGrpSpPr>
          <p:cNvPr id="4" name="Group 3">
            <a:extLst>
              <a:ext uri="{FF2B5EF4-FFF2-40B4-BE49-F238E27FC236}">
                <a16:creationId xmlns:a16="http://schemas.microsoft.com/office/drawing/2014/main" id="{62EA9F17-A94A-194B-BABC-4D618299ED76}"/>
              </a:ext>
            </a:extLst>
          </p:cNvPr>
          <p:cNvGrpSpPr/>
          <p:nvPr/>
        </p:nvGrpSpPr>
        <p:grpSpPr>
          <a:xfrm>
            <a:off x="838200" y="1771397"/>
            <a:ext cx="9990590" cy="2311400"/>
            <a:chOff x="838200" y="1771397"/>
            <a:chExt cx="9990590" cy="2311400"/>
          </a:xfrm>
        </p:grpSpPr>
        <p:pic>
          <p:nvPicPr>
            <p:cNvPr id="5" name="Picture 4">
              <a:extLst>
                <a:ext uri="{FF2B5EF4-FFF2-40B4-BE49-F238E27FC236}">
                  <a16:creationId xmlns:a16="http://schemas.microsoft.com/office/drawing/2014/main" id="{49CC056B-3718-E648-8B52-F4B8208727EA}"/>
                </a:ext>
              </a:extLst>
            </p:cNvPr>
            <p:cNvPicPr>
              <a:picLocks noChangeAspect="1"/>
            </p:cNvPicPr>
            <p:nvPr/>
          </p:nvPicPr>
          <p:blipFill>
            <a:blip r:embed="rId3"/>
            <a:stretch>
              <a:fillRect/>
            </a:stretch>
          </p:blipFill>
          <p:spPr>
            <a:xfrm>
              <a:off x="838200" y="1771397"/>
              <a:ext cx="8420100" cy="2311400"/>
            </a:xfrm>
            <a:prstGeom prst="rect">
              <a:avLst/>
            </a:prstGeom>
          </p:spPr>
        </p:pic>
        <p:pic>
          <p:nvPicPr>
            <p:cNvPr id="6" name="Picture 5">
              <a:extLst>
                <a:ext uri="{FF2B5EF4-FFF2-40B4-BE49-F238E27FC236}">
                  <a16:creationId xmlns:a16="http://schemas.microsoft.com/office/drawing/2014/main" id="{3F73F791-B8A9-4046-B1DF-70404C049975}"/>
                </a:ext>
              </a:extLst>
            </p:cNvPr>
            <p:cNvPicPr>
              <a:picLocks noChangeAspect="1"/>
            </p:cNvPicPr>
            <p:nvPr/>
          </p:nvPicPr>
          <p:blipFill>
            <a:blip r:embed="rId4"/>
            <a:stretch>
              <a:fillRect/>
            </a:stretch>
          </p:blipFill>
          <p:spPr>
            <a:xfrm>
              <a:off x="9258300" y="2269454"/>
              <a:ext cx="1570490" cy="1315285"/>
            </a:xfrm>
            <a:prstGeom prst="rect">
              <a:avLst/>
            </a:prstGeom>
          </p:spPr>
        </p:pic>
      </p:grpSp>
    </p:spTree>
    <p:extLst>
      <p:ext uri="{BB962C8B-B14F-4D97-AF65-F5344CB8AC3E}">
        <p14:creationId xmlns:p14="http://schemas.microsoft.com/office/powerpoint/2010/main" val="319430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41C7B9-5744-6B47-AC89-6D0F6D755D1B}"/>
              </a:ext>
            </a:extLst>
          </p:cNvPr>
          <p:cNvSpPr>
            <a:spLocks noGrp="1"/>
          </p:cNvSpPr>
          <p:nvPr>
            <p:ph type="body" idx="1"/>
          </p:nvPr>
        </p:nvSpPr>
        <p:spPr/>
        <p:txBody>
          <a:bodyPr>
            <a:normAutofit/>
          </a:bodyPr>
          <a:lstStyle/>
          <a:p>
            <a:r>
              <a:rPr lang="en-US" sz="4000" dirty="0"/>
              <a:t>Phenomenal Consciousness</a:t>
            </a:r>
          </a:p>
        </p:txBody>
      </p:sp>
      <p:sp>
        <p:nvSpPr>
          <p:cNvPr id="4" name="Content Placeholder 3">
            <a:extLst>
              <a:ext uri="{FF2B5EF4-FFF2-40B4-BE49-F238E27FC236}">
                <a16:creationId xmlns:a16="http://schemas.microsoft.com/office/drawing/2014/main" id="{C83B2C06-2A22-FD4C-8A58-551EB5A0FBDD}"/>
              </a:ext>
            </a:extLst>
          </p:cNvPr>
          <p:cNvSpPr>
            <a:spLocks noGrp="1"/>
          </p:cNvSpPr>
          <p:nvPr>
            <p:ph sz="half" idx="2"/>
          </p:nvPr>
        </p:nvSpPr>
        <p:spPr/>
        <p:txBody>
          <a:bodyPr>
            <a:normAutofit fontScale="92500" lnSpcReduction="10000"/>
          </a:bodyPr>
          <a:lstStyle/>
          <a:p>
            <a:r>
              <a:rPr lang="en-US" sz="4000" dirty="0"/>
              <a:t>You have a subjective experience that correspond to </a:t>
            </a:r>
            <a:r>
              <a:rPr lang="en-US" sz="4000" i="1" dirty="0"/>
              <a:t>what it is like </a:t>
            </a:r>
            <a:r>
              <a:rPr lang="en-US" sz="4000" dirty="0"/>
              <a:t>for you to have the experience.</a:t>
            </a:r>
          </a:p>
          <a:p>
            <a:r>
              <a:rPr lang="en-US" sz="4000" dirty="0"/>
              <a:t>What it </a:t>
            </a:r>
            <a:r>
              <a:rPr lang="en-US" sz="4000" i="1" dirty="0"/>
              <a:t>feels </a:t>
            </a:r>
            <a:r>
              <a:rPr lang="en-US" sz="4000" dirty="0"/>
              <a:t>like to see color, feel pain, think and believe.</a:t>
            </a:r>
          </a:p>
        </p:txBody>
      </p:sp>
      <p:sp>
        <p:nvSpPr>
          <p:cNvPr id="5" name="Text Placeholder 4">
            <a:extLst>
              <a:ext uri="{FF2B5EF4-FFF2-40B4-BE49-F238E27FC236}">
                <a16:creationId xmlns:a16="http://schemas.microsoft.com/office/drawing/2014/main" id="{57B8F8C1-F8C6-C743-A0EC-A899FD802508}"/>
              </a:ext>
            </a:extLst>
          </p:cNvPr>
          <p:cNvSpPr>
            <a:spLocks noGrp="1"/>
          </p:cNvSpPr>
          <p:nvPr>
            <p:ph type="body" sz="quarter" idx="3"/>
          </p:nvPr>
        </p:nvSpPr>
        <p:spPr/>
        <p:txBody>
          <a:bodyPr>
            <a:normAutofit/>
          </a:bodyPr>
          <a:lstStyle/>
          <a:p>
            <a:r>
              <a:rPr lang="en-US" sz="4000" dirty="0"/>
              <a:t>Access Consciousness</a:t>
            </a:r>
          </a:p>
        </p:txBody>
      </p:sp>
      <p:sp>
        <p:nvSpPr>
          <p:cNvPr id="6" name="Content Placeholder 5">
            <a:extLst>
              <a:ext uri="{FF2B5EF4-FFF2-40B4-BE49-F238E27FC236}">
                <a16:creationId xmlns:a16="http://schemas.microsoft.com/office/drawing/2014/main" id="{3BF8CD83-2098-6A48-8E4C-2F4DDA150E25}"/>
              </a:ext>
            </a:extLst>
          </p:cNvPr>
          <p:cNvSpPr>
            <a:spLocks noGrp="1"/>
          </p:cNvSpPr>
          <p:nvPr>
            <p:ph sz="quarter" idx="4"/>
          </p:nvPr>
        </p:nvSpPr>
        <p:spPr/>
        <p:txBody>
          <a:bodyPr>
            <a:normAutofit fontScale="92500" lnSpcReduction="10000"/>
          </a:bodyPr>
          <a:lstStyle/>
          <a:p>
            <a:r>
              <a:rPr lang="en-US" sz="4000" dirty="0"/>
              <a:t>You have access to the information coming from the experience to utilize in various cognitive functions. </a:t>
            </a:r>
          </a:p>
          <a:p>
            <a:r>
              <a:rPr lang="en-US" sz="4000" dirty="0"/>
              <a:t>Access without subjective experience: Blindsight, </a:t>
            </a:r>
            <a:r>
              <a:rPr lang="en-US" sz="4000" dirty="0">
                <a:hlinkClick r:id="rId3"/>
              </a:rPr>
              <a:t>Philosopher’s Zombie</a:t>
            </a:r>
            <a:endParaRPr lang="en-US" sz="4000" dirty="0"/>
          </a:p>
          <a:p>
            <a:endParaRPr lang="en-US" sz="4000" dirty="0"/>
          </a:p>
        </p:txBody>
      </p:sp>
      <p:sp>
        <p:nvSpPr>
          <p:cNvPr id="7" name="Title 1">
            <a:extLst>
              <a:ext uri="{FF2B5EF4-FFF2-40B4-BE49-F238E27FC236}">
                <a16:creationId xmlns:a16="http://schemas.microsoft.com/office/drawing/2014/main" id="{52553D54-9B81-544F-9A5C-66D421C5370B}"/>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dirty="0"/>
              <a:t>Phenomenal vs. Access Consciousness</a:t>
            </a:r>
          </a:p>
        </p:txBody>
      </p:sp>
    </p:spTree>
    <p:extLst>
      <p:ext uri="{BB962C8B-B14F-4D97-AF65-F5344CB8AC3E}">
        <p14:creationId xmlns:p14="http://schemas.microsoft.com/office/powerpoint/2010/main" val="1633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412435"/>
      </a:dk2>
      <a:lt2>
        <a:srgbClr val="E2E4E8"/>
      </a:lt2>
      <a:accent1>
        <a:srgbClr val="C3994D"/>
      </a:accent1>
      <a:accent2>
        <a:srgbClr val="B1563B"/>
      </a:accent2>
      <a:accent3>
        <a:srgbClr val="C34D63"/>
      </a:accent3>
      <a:accent4>
        <a:srgbClr val="B13B83"/>
      </a:accent4>
      <a:accent5>
        <a:srgbClr val="C14DC3"/>
      </a:accent5>
      <a:accent6>
        <a:srgbClr val="7D3BB1"/>
      </a:accent6>
      <a:hlink>
        <a:srgbClr val="C043AE"/>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TotalTime>
  <Words>2400</Words>
  <Application>Microsoft Macintosh PowerPoint</Application>
  <PresentationFormat>Widescreen</PresentationFormat>
  <Paragraphs>219</Paragraphs>
  <Slides>35</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Modern Love</vt:lpstr>
      <vt:lpstr>The Hand</vt:lpstr>
      <vt:lpstr>Wingdings</vt:lpstr>
      <vt:lpstr>SketchyVTI</vt:lpstr>
      <vt:lpstr>Searching for Minds, Empirically:  Introduction to Neuroscience of Consciousness </vt:lpstr>
      <vt:lpstr>Today’s Agenda</vt:lpstr>
      <vt:lpstr>Course overview &amp; objectives</vt:lpstr>
      <vt:lpstr>Remember our intention!</vt:lpstr>
      <vt:lpstr>Consciousness!</vt:lpstr>
      <vt:lpstr>PowerPoint Presentation</vt:lpstr>
      <vt:lpstr>PowerPoint Presentation</vt:lpstr>
      <vt:lpstr>Consciousness!</vt:lpstr>
      <vt:lpstr>PowerPoint Presentation</vt:lpstr>
      <vt:lpstr>Phenomenal vs. Access Consciousness</vt:lpstr>
      <vt:lpstr>PowerPoint Presentation</vt:lpstr>
      <vt:lpstr>The empirical question</vt:lpstr>
      <vt:lpstr>What is needed for consciousness?</vt:lpstr>
      <vt:lpstr>PowerPoint Presentation</vt:lpstr>
      <vt:lpstr>PowerPoint Presentation</vt:lpstr>
      <vt:lpstr>The mind-body problem</vt:lpstr>
      <vt:lpstr>The problem in the mind-body problem</vt:lpstr>
      <vt:lpstr>The problem in the mind-body problem</vt:lpstr>
      <vt:lpstr>The problem in the mind-body problem</vt:lpstr>
      <vt:lpstr>The problem in the mind-body problem</vt:lpstr>
      <vt:lpstr>PowerPoint Presentation</vt:lpstr>
      <vt:lpstr>Consciousness!</vt:lpstr>
      <vt:lpstr>Phenomenal vs. Access Consciousness</vt:lpstr>
      <vt:lpstr>The Hard Problem of Consciousness</vt:lpstr>
      <vt:lpstr>How do we find consciousness, empirically?</vt:lpstr>
      <vt:lpstr>The Scientific Approach</vt:lpstr>
      <vt:lpstr>The Scientific Approach: NCC</vt:lpstr>
      <vt:lpstr>PowerPoint Presentation</vt:lpstr>
      <vt:lpstr>PowerPoint Presentation</vt:lpstr>
      <vt:lpstr>PowerPoint Presentation</vt:lpstr>
      <vt:lpstr>PowerPoint Presentation</vt:lpstr>
      <vt:lpstr>Preview: What happens when consciousness is not there?</vt:lpstr>
      <vt:lpstr>Preview: What happens when consciousness is not there?</vt:lpstr>
      <vt:lpstr>Extra readings &amp; materials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Minds, Metaphysically:  Introduction to Philosophy of Consciousness </dc:title>
  <dc:creator>Youngzie Lee</dc:creator>
  <cp:lastModifiedBy>Youngzie Lee</cp:lastModifiedBy>
  <cp:revision>49</cp:revision>
  <dcterms:created xsi:type="dcterms:W3CDTF">2020-07-11T09:17:19Z</dcterms:created>
  <dcterms:modified xsi:type="dcterms:W3CDTF">2020-07-18T22:02:10Z</dcterms:modified>
</cp:coreProperties>
</file>